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44"/>
  </p:notesMasterIdLst>
  <p:sldIdLst>
    <p:sldId id="257" r:id="rId2"/>
    <p:sldId id="406" r:id="rId3"/>
    <p:sldId id="394" r:id="rId4"/>
    <p:sldId id="416" r:id="rId5"/>
    <p:sldId id="400" r:id="rId6"/>
    <p:sldId id="413" r:id="rId7"/>
    <p:sldId id="388" r:id="rId8"/>
    <p:sldId id="395" r:id="rId9"/>
    <p:sldId id="370" r:id="rId10"/>
    <p:sldId id="265" r:id="rId11"/>
    <p:sldId id="398" r:id="rId12"/>
    <p:sldId id="399" r:id="rId13"/>
    <p:sldId id="263" r:id="rId14"/>
    <p:sldId id="368" r:id="rId15"/>
    <p:sldId id="374" r:id="rId16"/>
    <p:sldId id="302" r:id="rId17"/>
    <p:sldId id="258" r:id="rId18"/>
    <p:sldId id="411" r:id="rId19"/>
    <p:sldId id="364" r:id="rId20"/>
    <p:sldId id="412" r:id="rId21"/>
    <p:sldId id="381" r:id="rId22"/>
    <p:sldId id="410" r:id="rId23"/>
    <p:sldId id="365" r:id="rId24"/>
    <p:sldId id="366" r:id="rId25"/>
    <p:sldId id="404" r:id="rId26"/>
    <p:sldId id="415" r:id="rId27"/>
    <p:sldId id="376" r:id="rId28"/>
    <p:sldId id="375" r:id="rId29"/>
    <p:sldId id="405" r:id="rId30"/>
    <p:sldId id="340" r:id="rId31"/>
    <p:sldId id="384" r:id="rId32"/>
    <p:sldId id="385" r:id="rId33"/>
    <p:sldId id="357" r:id="rId34"/>
    <p:sldId id="408" r:id="rId35"/>
    <p:sldId id="266" r:id="rId36"/>
    <p:sldId id="407" r:id="rId37"/>
    <p:sldId id="278" r:id="rId38"/>
    <p:sldId id="417" r:id="rId39"/>
    <p:sldId id="382" r:id="rId40"/>
    <p:sldId id="383" r:id="rId41"/>
    <p:sldId id="277" r:id="rId42"/>
    <p:sldId id="39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DECD49-861B-3D40-02D8-7FFBE7130DB8}" v="1146" dt="2025-07-25T14:54:03.505"/>
    <p1510:client id="{B8950A35-CD62-305B-1BB9-3395A83781EA}" v="9" dt="2025-07-23T19:36:58.481"/>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80"/>
    <p:restoredTop sz="82517"/>
  </p:normalViewPr>
  <p:slideViewPr>
    <p:cSldViewPr snapToGrid="0" snapToObjects="1">
      <p:cViewPr varScale="1">
        <p:scale>
          <a:sx n="84" d="100"/>
          <a:sy n="84" d="100"/>
        </p:scale>
        <p:origin x="19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B539E7-1B5C-41A8-880B-6E49D6AA81D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E0D8DD9-BB7E-4088-BA66-6D22070C8409}">
      <dgm:prSet/>
      <dgm:spPr/>
      <dgm:t>
        <a:bodyPr/>
        <a:lstStyle/>
        <a:p>
          <a:r>
            <a:rPr lang="en-US" b="1"/>
            <a:t>Medical Knowledge: </a:t>
          </a:r>
          <a:r>
            <a:rPr lang="en-US"/>
            <a:t>Which of the following is true about a left sidebending and rotation strain pattern?</a:t>
          </a:r>
        </a:p>
      </dgm:t>
    </dgm:pt>
    <dgm:pt modelId="{E043CA58-4743-433C-ADC3-9AC345E94251}" type="parTrans" cxnId="{020CE659-C1CB-4348-A8C6-DC4EAA9B9249}">
      <dgm:prSet/>
      <dgm:spPr/>
      <dgm:t>
        <a:bodyPr/>
        <a:lstStyle/>
        <a:p>
          <a:endParaRPr lang="en-US"/>
        </a:p>
      </dgm:t>
    </dgm:pt>
    <dgm:pt modelId="{DE3EACE6-1285-4EC1-9F7A-F4D67C1382D6}" type="sibTrans" cxnId="{020CE659-C1CB-4348-A8C6-DC4EAA9B9249}">
      <dgm:prSet/>
      <dgm:spPr/>
      <dgm:t>
        <a:bodyPr/>
        <a:lstStyle/>
        <a:p>
          <a:endParaRPr lang="en-US"/>
        </a:p>
      </dgm:t>
    </dgm:pt>
    <dgm:pt modelId="{3EAD1F65-0C2B-4CC8-A010-1AEED7BD47F4}">
      <dgm:prSet/>
      <dgm:spPr/>
      <dgm:t>
        <a:bodyPr/>
        <a:lstStyle/>
        <a:p>
          <a:r>
            <a:rPr lang="en-US" b="1"/>
            <a:t>Patient Care: </a:t>
          </a:r>
          <a:r>
            <a:rPr lang="en-US"/>
            <a:t>Which of the following groups of findings would be expected in the case of a patient with a left posteriorly rotated innominate?</a:t>
          </a:r>
        </a:p>
      </dgm:t>
    </dgm:pt>
    <dgm:pt modelId="{36417903-0154-47C6-BA7F-70009761F295}" type="parTrans" cxnId="{39894596-47DF-45C8-B52B-BC399ACCD2C2}">
      <dgm:prSet/>
      <dgm:spPr/>
      <dgm:t>
        <a:bodyPr/>
        <a:lstStyle/>
        <a:p>
          <a:endParaRPr lang="en-US"/>
        </a:p>
      </dgm:t>
    </dgm:pt>
    <dgm:pt modelId="{A1798F47-8A46-481C-8A5C-E34AD992BEEE}" type="sibTrans" cxnId="{39894596-47DF-45C8-B52B-BC399ACCD2C2}">
      <dgm:prSet/>
      <dgm:spPr/>
      <dgm:t>
        <a:bodyPr/>
        <a:lstStyle/>
        <a:p>
          <a:endParaRPr lang="en-US"/>
        </a:p>
      </dgm:t>
    </dgm:pt>
    <dgm:pt modelId="{B02C6AE5-DAB6-7544-9BCB-8DCA144A41C7}" type="pres">
      <dgm:prSet presAssocID="{53B539E7-1B5C-41A8-880B-6E49D6AA81DB}" presName="hierChild1" presStyleCnt="0">
        <dgm:presLayoutVars>
          <dgm:chPref val="1"/>
          <dgm:dir/>
          <dgm:animOne val="branch"/>
          <dgm:animLvl val="lvl"/>
          <dgm:resizeHandles/>
        </dgm:presLayoutVars>
      </dgm:prSet>
      <dgm:spPr/>
    </dgm:pt>
    <dgm:pt modelId="{197BAC58-21F6-DF4E-B789-73B382C7E920}" type="pres">
      <dgm:prSet presAssocID="{9E0D8DD9-BB7E-4088-BA66-6D22070C8409}" presName="hierRoot1" presStyleCnt="0"/>
      <dgm:spPr/>
    </dgm:pt>
    <dgm:pt modelId="{07931C00-429E-C541-A7D8-F2DB1A659D7B}" type="pres">
      <dgm:prSet presAssocID="{9E0D8DD9-BB7E-4088-BA66-6D22070C8409}" presName="composite" presStyleCnt="0"/>
      <dgm:spPr/>
    </dgm:pt>
    <dgm:pt modelId="{92541879-BE6C-5E43-99E8-4304BDFCF8CE}" type="pres">
      <dgm:prSet presAssocID="{9E0D8DD9-BB7E-4088-BA66-6D22070C8409}" presName="background" presStyleLbl="node0" presStyleIdx="0" presStyleCnt="2"/>
      <dgm:spPr/>
    </dgm:pt>
    <dgm:pt modelId="{8D896786-0669-E444-9C4F-AFDF01684673}" type="pres">
      <dgm:prSet presAssocID="{9E0D8DD9-BB7E-4088-BA66-6D22070C8409}" presName="text" presStyleLbl="fgAcc0" presStyleIdx="0" presStyleCnt="2">
        <dgm:presLayoutVars>
          <dgm:chPref val="3"/>
        </dgm:presLayoutVars>
      </dgm:prSet>
      <dgm:spPr/>
    </dgm:pt>
    <dgm:pt modelId="{86A33ABC-27AE-0F47-8FD7-FD2E499CF16B}" type="pres">
      <dgm:prSet presAssocID="{9E0D8DD9-BB7E-4088-BA66-6D22070C8409}" presName="hierChild2" presStyleCnt="0"/>
      <dgm:spPr/>
    </dgm:pt>
    <dgm:pt modelId="{D66BA703-10D8-F54C-9BF4-5B2470761462}" type="pres">
      <dgm:prSet presAssocID="{3EAD1F65-0C2B-4CC8-A010-1AEED7BD47F4}" presName="hierRoot1" presStyleCnt="0"/>
      <dgm:spPr/>
    </dgm:pt>
    <dgm:pt modelId="{D0FA06ED-F4EE-3D43-8EAD-890EC9158A51}" type="pres">
      <dgm:prSet presAssocID="{3EAD1F65-0C2B-4CC8-A010-1AEED7BD47F4}" presName="composite" presStyleCnt="0"/>
      <dgm:spPr/>
    </dgm:pt>
    <dgm:pt modelId="{53FA03A7-95F0-3449-8002-A46C23A7003B}" type="pres">
      <dgm:prSet presAssocID="{3EAD1F65-0C2B-4CC8-A010-1AEED7BD47F4}" presName="background" presStyleLbl="node0" presStyleIdx="1" presStyleCnt="2"/>
      <dgm:spPr/>
    </dgm:pt>
    <dgm:pt modelId="{337C8F31-B669-4547-827A-0B4606FB8014}" type="pres">
      <dgm:prSet presAssocID="{3EAD1F65-0C2B-4CC8-A010-1AEED7BD47F4}" presName="text" presStyleLbl="fgAcc0" presStyleIdx="1" presStyleCnt="2">
        <dgm:presLayoutVars>
          <dgm:chPref val="3"/>
        </dgm:presLayoutVars>
      </dgm:prSet>
      <dgm:spPr/>
    </dgm:pt>
    <dgm:pt modelId="{FD2EDD18-D398-E148-A6A3-4580B9EE762A}" type="pres">
      <dgm:prSet presAssocID="{3EAD1F65-0C2B-4CC8-A010-1AEED7BD47F4}" presName="hierChild2" presStyleCnt="0"/>
      <dgm:spPr/>
    </dgm:pt>
  </dgm:ptLst>
  <dgm:cxnLst>
    <dgm:cxn modelId="{A3BF8D12-19D1-924E-A824-798D247A9EDE}" type="presOf" srcId="{3EAD1F65-0C2B-4CC8-A010-1AEED7BD47F4}" destId="{337C8F31-B669-4547-827A-0B4606FB8014}" srcOrd="0" destOrd="0" presId="urn:microsoft.com/office/officeart/2005/8/layout/hierarchy1"/>
    <dgm:cxn modelId="{B928F45C-5F34-8340-8CA9-6172FAD20EA8}" type="presOf" srcId="{9E0D8DD9-BB7E-4088-BA66-6D22070C8409}" destId="{8D896786-0669-E444-9C4F-AFDF01684673}" srcOrd="0" destOrd="0" presId="urn:microsoft.com/office/officeart/2005/8/layout/hierarchy1"/>
    <dgm:cxn modelId="{020CE659-C1CB-4348-A8C6-DC4EAA9B9249}" srcId="{53B539E7-1B5C-41A8-880B-6E49D6AA81DB}" destId="{9E0D8DD9-BB7E-4088-BA66-6D22070C8409}" srcOrd="0" destOrd="0" parTransId="{E043CA58-4743-433C-ADC3-9AC345E94251}" sibTransId="{DE3EACE6-1285-4EC1-9F7A-F4D67C1382D6}"/>
    <dgm:cxn modelId="{39894596-47DF-45C8-B52B-BC399ACCD2C2}" srcId="{53B539E7-1B5C-41A8-880B-6E49D6AA81DB}" destId="{3EAD1F65-0C2B-4CC8-A010-1AEED7BD47F4}" srcOrd="1" destOrd="0" parTransId="{36417903-0154-47C6-BA7F-70009761F295}" sibTransId="{A1798F47-8A46-481C-8A5C-E34AD992BEEE}"/>
    <dgm:cxn modelId="{2F89ABE2-537A-044E-A4CB-E82701A72393}" type="presOf" srcId="{53B539E7-1B5C-41A8-880B-6E49D6AA81DB}" destId="{B02C6AE5-DAB6-7544-9BCB-8DCA144A41C7}" srcOrd="0" destOrd="0" presId="urn:microsoft.com/office/officeart/2005/8/layout/hierarchy1"/>
    <dgm:cxn modelId="{8CFAFD2D-BCC4-D341-A559-F91DF3C86755}" type="presParOf" srcId="{B02C6AE5-DAB6-7544-9BCB-8DCA144A41C7}" destId="{197BAC58-21F6-DF4E-B789-73B382C7E920}" srcOrd="0" destOrd="0" presId="urn:microsoft.com/office/officeart/2005/8/layout/hierarchy1"/>
    <dgm:cxn modelId="{46E14A1E-9A29-B443-8075-4CAF9486FCD0}" type="presParOf" srcId="{197BAC58-21F6-DF4E-B789-73B382C7E920}" destId="{07931C00-429E-C541-A7D8-F2DB1A659D7B}" srcOrd="0" destOrd="0" presId="urn:microsoft.com/office/officeart/2005/8/layout/hierarchy1"/>
    <dgm:cxn modelId="{F25176F2-7A6E-3A46-BD0B-562BA15CB8B2}" type="presParOf" srcId="{07931C00-429E-C541-A7D8-F2DB1A659D7B}" destId="{92541879-BE6C-5E43-99E8-4304BDFCF8CE}" srcOrd="0" destOrd="0" presId="urn:microsoft.com/office/officeart/2005/8/layout/hierarchy1"/>
    <dgm:cxn modelId="{F9E96F85-7850-714E-90A3-4E37857BA4A4}" type="presParOf" srcId="{07931C00-429E-C541-A7D8-F2DB1A659D7B}" destId="{8D896786-0669-E444-9C4F-AFDF01684673}" srcOrd="1" destOrd="0" presId="urn:microsoft.com/office/officeart/2005/8/layout/hierarchy1"/>
    <dgm:cxn modelId="{F19E5C54-67D9-C044-9A9F-27DEE656E7D0}" type="presParOf" srcId="{197BAC58-21F6-DF4E-B789-73B382C7E920}" destId="{86A33ABC-27AE-0F47-8FD7-FD2E499CF16B}" srcOrd="1" destOrd="0" presId="urn:microsoft.com/office/officeart/2005/8/layout/hierarchy1"/>
    <dgm:cxn modelId="{F4BDEFF8-8437-C94F-B837-38B6AEA807F4}" type="presParOf" srcId="{B02C6AE5-DAB6-7544-9BCB-8DCA144A41C7}" destId="{D66BA703-10D8-F54C-9BF4-5B2470761462}" srcOrd="1" destOrd="0" presId="urn:microsoft.com/office/officeart/2005/8/layout/hierarchy1"/>
    <dgm:cxn modelId="{7D82DA6B-E93D-0145-8C87-0E0E72B72281}" type="presParOf" srcId="{D66BA703-10D8-F54C-9BF4-5B2470761462}" destId="{D0FA06ED-F4EE-3D43-8EAD-890EC9158A51}" srcOrd="0" destOrd="0" presId="urn:microsoft.com/office/officeart/2005/8/layout/hierarchy1"/>
    <dgm:cxn modelId="{B0A30D00-C47F-8B4A-8CC7-1C2B29AAEFC4}" type="presParOf" srcId="{D0FA06ED-F4EE-3D43-8EAD-890EC9158A51}" destId="{53FA03A7-95F0-3449-8002-A46C23A7003B}" srcOrd="0" destOrd="0" presId="urn:microsoft.com/office/officeart/2005/8/layout/hierarchy1"/>
    <dgm:cxn modelId="{A3087459-6860-EF46-8C60-445B50E54FB9}" type="presParOf" srcId="{D0FA06ED-F4EE-3D43-8EAD-890EC9158A51}" destId="{337C8F31-B669-4547-827A-0B4606FB8014}" srcOrd="1" destOrd="0" presId="urn:microsoft.com/office/officeart/2005/8/layout/hierarchy1"/>
    <dgm:cxn modelId="{0531A415-4B92-6242-A77B-78F8A7F6D386}" type="presParOf" srcId="{D66BA703-10D8-F54C-9BF4-5B2470761462}" destId="{FD2EDD18-D398-E148-A6A3-4580B9EE762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B99DD1-965D-49D2-8FA1-BF4C79CAC476}"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0D548CAF-B5EC-4954-9E7B-B20FFBDF68C5}">
      <dgm:prSet/>
      <dgm:spPr/>
      <dgm:t>
        <a:bodyPr/>
        <a:lstStyle/>
        <a:p>
          <a:r>
            <a:rPr lang="en-US" dirty="0"/>
            <a:t>SAAO Lunch Time Clinic</a:t>
          </a:r>
        </a:p>
      </dgm:t>
    </dgm:pt>
    <dgm:pt modelId="{B1821C46-EDCD-4B94-A681-7CC886F755EF}" type="parTrans" cxnId="{07B2690F-2948-4A4D-A8DB-8003840864F4}">
      <dgm:prSet/>
      <dgm:spPr/>
      <dgm:t>
        <a:bodyPr/>
        <a:lstStyle/>
        <a:p>
          <a:endParaRPr lang="en-US"/>
        </a:p>
      </dgm:t>
    </dgm:pt>
    <dgm:pt modelId="{8AC69BA0-524B-47F2-99F0-82807BBB992C}" type="sibTrans" cxnId="{07B2690F-2948-4A4D-A8DB-8003840864F4}">
      <dgm:prSet/>
      <dgm:spPr/>
      <dgm:t>
        <a:bodyPr/>
        <a:lstStyle/>
        <a:p>
          <a:endParaRPr lang="en-US"/>
        </a:p>
      </dgm:t>
    </dgm:pt>
    <dgm:pt modelId="{7A44D82D-EAA2-4D16-8897-F53A744E40D9}">
      <dgm:prSet/>
      <dgm:spPr/>
      <dgm:t>
        <a:bodyPr/>
        <a:lstStyle/>
        <a:p>
          <a:r>
            <a:rPr lang="en-US" dirty="0"/>
            <a:t>Student Run Free Clinic</a:t>
          </a:r>
        </a:p>
      </dgm:t>
    </dgm:pt>
    <dgm:pt modelId="{F7817244-36EE-4D92-BC88-89ED4E9972DC}" type="parTrans" cxnId="{8FFA0D16-1C54-4CD1-8CE9-56BF6E1CB224}">
      <dgm:prSet/>
      <dgm:spPr/>
      <dgm:t>
        <a:bodyPr/>
        <a:lstStyle/>
        <a:p>
          <a:endParaRPr lang="en-US"/>
        </a:p>
      </dgm:t>
    </dgm:pt>
    <dgm:pt modelId="{91F1A0C3-7F75-4998-A1EF-A9D6B1B904DB}" type="sibTrans" cxnId="{8FFA0D16-1C54-4CD1-8CE9-56BF6E1CB224}">
      <dgm:prSet/>
      <dgm:spPr/>
      <dgm:t>
        <a:bodyPr/>
        <a:lstStyle/>
        <a:p>
          <a:endParaRPr lang="en-US"/>
        </a:p>
      </dgm:t>
    </dgm:pt>
    <dgm:pt modelId="{4B4C5874-C8BA-41BC-955D-47C20FDE9B84}">
      <dgm:prSet/>
      <dgm:spPr/>
      <dgm:t>
        <a:bodyPr/>
        <a:lstStyle/>
        <a:p>
          <a:r>
            <a:rPr lang="en-US" dirty="0"/>
            <a:t>Touro OMM Facebook Page (@TUCCOMOMM)</a:t>
          </a:r>
        </a:p>
      </dgm:t>
    </dgm:pt>
    <dgm:pt modelId="{982E9F4F-2FF7-4539-8C95-C30A56B09B86}" type="parTrans" cxnId="{0088D608-D695-497B-9649-E391C4DE9910}">
      <dgm:prSet/>
      <dgm:spPr/>
      <dgm:t>
        <a:bodyPr/>
        <a:lstStyle/>
        <a:p>
          <a:endParaRPr lang="en-US"/>
        </a:p>
      </dgm:t>
    </dgm:pt>
    <dgm:pt modelId="{099B9578-DBEB-4D03-B856-7C44763937AC}" type="sibTrans" cxnId="{0088D608-D695-497B-9649-E391C4DE9910}">
      <dgm:prSet/>
      <dgm:spPr/>
      <dgm:t>
        <a:bodyPr/>
        <a:lstStyle/>
        <a:p>
          <a:endParaRPr lang="en-US"/>
        </a:p>
      </dgm:t>
    </dgm:pt>
    <dgm:pt modelId="{5B65343E-3519-40D7-8AB3-8B9143B31A1D}">
      <dgm:prSet/>
      <dgm:spPr/>
      <dgm:t>
        <a:bodyPr/>
        <a:lstStyle/>
        <a:p>
          <a:r>
            <a:rPr lang="en-US"/>
            <a:t>3</a:t>
          </a:r>
          <a:r>
            <a:rPr lang="en-US" baseline="30000"/>
            <a:t>rd</a:t>
          </a:r>
          <a:r>
            <a:rPr lang="en-US"/>
            <a:t> year elective</a:t>
          </a:r>
        </a:p>
      </dgm:t>
    </dgm:pt>
    <dgm:pt modelId="{A7FCC660-6B40-4850-B72A-9B8D1BAA94A9}" type="parTrans" cxnId="{D41B11E7-4912-4719-9056-FC06530ECCD8}">
      <dgm:prSet/>
      <dgm:spPr/>
      <dgm:t>
        <a:bodyPr/>
        <a:lstStyle/>
        <a:p>
          <a:endParaRPr lang="en-US"/>
        </a:p>
      </dgm:t>
    </dgm:pt>
    <dgm:pt modelId="{9515E32E-9C49-4D3D-8BE3-64FD24FE01C2}" type="sibTrans" cxnId="{D41B11E7-4912-4719-9056-FC06530ECCD8}">
      <dgm:prSet/>
      <dgm:spPr/>
      <dgm:t>
        <a:bodyPr/>
        <a:lstStyle/>
        <a:p>
          <a:endParaRPr lang="en-US"/>
        </a:p>
      </dgm:t>
    </dgm:pt>
    <dgm:pt modelId="{73A2846D-0CEF-41FB-886C-3A9B29059553}">
      <dgm:prSet/>
      <dgm:spPr/>
      <dgm:t>
        <a:bodyPr/>
        <a:lstStyle/>
        <a:p>
          <a:r>
            <a:rPr lang="en-US"/>
            <a:t>4</a:t>
          </a:r>
          <a:r>
            <a:rPr lang="en-US" baseline="30000"/>
            <a:t>th</a:t>
          </a:r>
          <a:r>
            <a:rPr lang="en-US"/>
            <a:t> year rotation</a:t>
          </a:r>
        </a:p>
      </dgm:t>
    </dgm:pt>
    <dgm:pt modelId="{B4361928-CB48-4B66-A7DB-3623A3414AAA}" type="parTrans" cxnId="{0081D645-259A-469A-ACA8-A83A878528FF}">
      <dgm:prSet/>
      <dgm:spPr/>
      <dgm:t>
        <a:bodyPr/>
        <a:lstStyle/>
        <a:p>
          <a:endParaRPr lang="en-US"/>
        </a:p>
      </dgm:t>
    </dgm:pt>
    <dgm:pt modelId="{9DE863C3-4A64-4B47-945D-89A9EC9261C7}" type="sibTrans" cxnId="{0081D645-259A-469A-ACA8-A83A878528FF}">
      <dgm:prSet/>
      <dgm:spPr/>
      <dgm:t>
        <a:bodyPr/>
        <a:lstStyle/>
        <a:p>
          <a:endParaRPr lang="en-US"/>
        </a:p>
      </dgm:t>
    </dgm:pt>
    <dgm:pt modelId="{59B2811C-F7FA-409A-A73D-BFE2C40ABDEA}">
      <dgm:prSet/>
      <dgm:spPr/>
      <dgm:t>
        <a:bodyPr/>
        <a:lstStyle/>
        <a:p>
          <a:r>
            <a:rPr lang="en-US" dirty="0"/>
            <a:t>TLC</a:t>
          </a:r>
        </a:p>
      </dgm:t>
    </dgm:pt>
    <dgm:pt modelId="{B05AC1C1-8F64-40D5-8492-BC149B8DB3C2}" type="parTrans" cxnId="{B1D90FD4-6AC9-434E-B6A1-EC39E16E2588}">
      <dgm:prSet/>
      <dgm:spPr/>
      <dgm:t>
        <a:bodyPr/>
        <a:lstStyle/>
        <a:p>
          <a:endParaRPr lang="en-US"/>
        </a:p>
      </dgm:t>
    </dgm:pt>
    <dgm:pt modelId="{EBC21EB3-77C4-43AD-B79B-DB0ED0CB38C8}" type="sibTrans" cxnId="{B1D90FD4-6AC9-434E-B6A1-EC39E16E2588}">
      <dgm:prSet/>
      <dgm:spPr/>
      <dgm:t>
        <a:bodyPr/>
        <a:lstStyle/>
        <a:p>
          <a:endParaRPr lang="en-US"/>
        </a:p>
      </dgm:t>
    </dgm:pt>
    <dgm:pt modelId="{54C66BC8-A14B-B04B-A296-6D3A1C650AF1}">
      <dgm:prSet/>
      <dgm:spPr/>
      <dgm:t>
        <a:bodyPr/>
        <a:lstStyle/>
        <a:p>
          <a:r>
            <a:rPr lang="en-US" dirty="0"/>
            <a:t>Berkeley Suitcase Clinic</a:t>
          </a:r>
        </a:p>
      </dgm:t>
    </dgm:pt>
    <dgm:pt modelId="{46B3AACA-A8A7-A84F-A040-BEB94C144424}" type="parTrans" cxnId="{AF5D7975-1730-6F47-8AF7-BDFA2978435C}">
      <dgm:prSet/>
      <dgm:spPr/>
      <dgm:t>
        <a:bodyPr/>
        <a:lstStyle/>
        <a:p>
          <a:endParaRPr lang="en-US"/>
        </a:p>
      </dgm:t>
    </dgm:pt>
    <dgm:pt modelId="{31B468C1-E6FB-A840-B6ED-5C512C9132ED}" type="sibTrans" cxnId="{AF5D7975-1730-6F47-8AF7-BDFA2978435C}">
      <dgm:prSet/>
      <dgm:spPr/>
      <dgm:t>
        <a:bodyPr/>
        <a:lstStyle/>
        <a:p>
          <a:endParaRPr lang="en-US"/>
        </a:p>
      </dgm:t>
    </dgm:pt>
    <dgm:pt modelId="{3264E70F-175C-D84C-AE18-F3AD2DD84234}" type="pres">
      <dgm:prSet presAssocID="{C7B99DD1-965D-49D2-8FA1-BF4C79CAC476}" presName="vert0" presStyleCnt="0">
        <dgm:presLayoutVars>
          <dgm:dir/>
          <dgm:animOne val="branch"/>
          <dgm:animLvl val="lvl"/>
        </dgm:presLayoutVars>
      </dgm:prSet>
      <dgm:spPr/>
    </dgm:pt>
    <dgm:pt modelId="{923F61A5-393F-5541-9055-D1955E42637F}" type="pres">
      <dgm:prSet presAssocID="{0D548CAF-B5EC-4954-9E7B-B20FFBDF68C5}" presName="thickLine" presStyleLbl="alignNode1" presStyleIdx="0" presStyleCnt="7"/>
      <dgm:spPr/>
    </dgm:pt>
    <dgm:pt modelId="{969210D3-DB64-B247-A7FA-ACE867A82F19}" type="pres">
      <dgm:prSet presAssocID="{0D548CAF-B5EC-4954-9E7B-B20FFBDF68C5}" presName="horz1" presStyleCnt="0"/>
      <dgm:spPr/>
    </dgm:pt>
    <dgm:pt modelId="{FFF24E26-2421-7C4E-AE73-75FC37025ACF}" type="pres">
      <dgm:prSet presAssocID="{0D548CAF-B5EC-4954-9E7B-B20FFBDF68C5}" presName="tx1" presStyleLbl="revTx" presStyleIdx="0" presStyleCnt="7"/>
      <dgm:spPr/>
    </dgm:pt>
    <dgm:pt modelId="{EE3A9DF4-9B9D-B94F-87DE-150E1A465A96}" type="pres">
      <dgm:prSet presAssocID="{0D548CAF-B5EC-4954-9E7B-B20FFBDF68C5}" presName="vert1" presStyleCnt="0"/>
      <dgm:spPr/>
    </dgm:pt>
    <dgm:pt modelId="{2CB9B16F-A38A-364B-A41C-71E343E9A26A}" type="pres">
      <dgm:prSet presAssocID="{7A44D82D-EAA2-4D16-8897-F53A744E40D9}" presName="thickLine" presStyleLbl="alignNode1" presStyleIdx="1" presStyleCnt="7"/>
      <dgm:spPr/>
    </dgm:pt>
    <dgm:pt modelId="{514989D7-5110-594B-BE3E-C0EC82498A5E}" type="pres">
      <dgm:prSet presAssocID="{7A44D82D-EAA2-4D16-8897-F53A744E40D9}" presName="horz1" presStyleCnt="0"/>
      <dgm:spPr/>
    </dgm:pt>
    <dgm:pt modelId="{0E10D86D-1496-B84B-ABC1-FF09DB373E2C}" type="pres">
      <dgm:prSet presAssocID="{7A44D82D-EAA2-4D16-8897-F53A744E40D9}" presName="tx1" presStyleLbl="revTx" presStyleIdx="1" presStyleCnt="7"/>
      <dgm:spPr/>
    </dgm:pt>
    <dgm:pt modelId="{D443FE05-7B57-6645-8A22-8BD420EB52C7}" type="pres">
      <dgm:prSet presAssocID="{7A44D82D-EAA2-4D16-8897-F53A744E40D9}" presName="vert1" presStyleCnt="0"/>
      <dgm:spPr/>
    </dgm:pt>
    <dgm:pt modelId="{E831C475-C9B9-8646-9CD5-E1246182FAA3}" type="pres">
      <dgm:prSet presAssocID="{4B4C5874-C8BA-41BC-955D-47C20FDE9B84}" presName="thickLine" presStyleLbl="alignNode1" presStyleIdx="2" presStyleCnt="7"/>
      <dgm:spPr/>
    </dgm:pt>
    <dgm:pt modelId="{F0FA2241-5FBF-9E4D-92D9-756A32CDED0F}" type="pres">
      <dgm:prSet presAssocID="{4B4C5874-C8BA-41BC-955D-47C20FDE9B84}" presName="horz1" presStyleCnt="0"/>
      <dgm:spPr/>
    </dgm:pt>
    <dgm:pt modelId="{784B6AB8-D47D-4745-BF38-24F8B07D114A}" type="pres">
      <dgm:prSet presAssocID="{4B4C5874-C8BA-41BC-955D-47C20FDE9B84}" presName="tx1" presStyleLbl="revTx" presStyleIdx="2" presStyleCnt="7"/>
      <dgm:spPr/>
    </dgm:pt>
    <dgm:pt modelId="{D98404DE-9C6F-E843-B76C-0BB2905B75EE}" type="pres">
      <dgm:prSet presAssocID="{4B4C5874-C8BA-41BC-955D-47C20FDE9B84}" presName="vert1" presStyleCnt="0"/>
      <dgm:spPr/>
    </dgm:pt>
    <dgm:pt modelId="{4C52E90A-BC75-6A44-94B2-93207414484C}" type="pres">
      <dgm:prSet presAssocID="{5B65343E-3519-40D7-8AB3-8B9143B31A1D}" presName="thickLine" presStyleLbl="alignNode1" presStyleIdx="3" presStyleCnt="7"/>
      <dgm:spPr/>
    </dgm:pt>
    <dgm:pt modelId="{D77948CF-E4E1-8846-9564-2536C30C4CBF}" type="pres">
      <dgm:prSet presAssocID="{5B65343E-3519-40D7-8AB3-8B9143B31A1D}" presName="horz1" presStyleCnt="0"/>
      <dgm:spPr/>
    </dgm:pt>
    <dgm:pt modelId="{7F9BF47F-A4B7-0F40-B2AC-CCBF41983B4F}" type="pres">
      <dgm:prSet presAssocID="{5B65343E-3519-40D7-8AB3-8B9143B31A1D}" presName="tx1" presStyleLbl="revTx" presStyleIdx="3" presStyleCnt="7"/>
      <dgm:spPr/>
    </dgm:pt>
    <dgm:pt modelId="{83897C69-7703-224F-8D11-D553964F50AC}" type="pres">
      <dgm:prSet presAssocID="{5B65343E-3519-40D7-8AB3-8B9143B31A1D}" presName="vert1" presStyleCnt="0"/>
      <dgm:spPr/>
    </dgm:pt>
    <dgm:pt modelId="{27F40C03-46BD-9348-9F82-28B74B25EA24}" type="pres">
      <dgm:prSet presAssocID="{73A2846D-0CEF-41FB-886C-3A9B29059553}" presName="thickLine" presStyleLbl="alignNode1" presStyleIdx="4" presStyleCnt="7"/>
      <dgm:spPr/>
    </dgm:pt>
    <dgm:pt modelId="{9EA4FE64-AB26-B24F-AD6F-F1A72B0284B2}" type="pres">
      <dgm:prSet presAssocID="{73A2846D-0CEF-41FB-886C-3A9B29059553}" presName="horz1" presStyleCnt="0"/>
      <dgm:spPr/>
    </dgm:pt>
    <dgm:pt modelId="{9467DABA-4FFF-1244-B6F6-3692B0D67187}" type="pres">
      <dgm:prSet presAssocID="{73A2846D-0CEF-41FB-886C-3A9B29059553}" presName="tx1" presStyleLbl="revTx" presStyleIdx="4" presStyleCnt="7"/>
      <dgm:spPr/>
    </dgm:pt>
    <dgm:pt modelId="{6735A2A7-D18C-244A-AD59-68CBD7903288}" type="pres">
      <dgm:prSet presAssocID="{73A2846D-0CEF-41FB-886C-3A9B29059553}" presName="vert1" presStyleCnt="0"/>
      <dgm:spPr/>
    </dgm:pt>
    <dgm:pt modelId="{65D04AF3-60B7-5246-87E6-43C4ECFAA7A5}" type="pres">
      <dgm:prSet presAssocID="{59B2811C-F7FA-409A-A73D-BFE2C40ABDEA}" presName="thickLine" presStyleLbl="alignNode1" presStyleIdx="5" presStyleCnt="7"/>
      <dgm:spPr/>
    </dgm:pt>
    <dgm:pt modelId="{544F7541-F6E6-7447-AC97-BB3F0EF7F52F}" type="pres">
      <dgm:prSet presAssocID="{59B2811C-F7FA-409A-A73D-BFE2C40ABDEA}" presName="horz1" presStyleCnt="0"/>
      <dgm:spPr/>
    </dgm:pt>
    <dgm:pt modelId="{FBFFB669-D111-4944-995E-90B6D159D697}" type="pres">
      <dgm:prSet presAssocID="{59B2811C-F7FA-409A-A73D-BFE2C40ABDEA}" presName="tx1" presStyleLbl="revTx" presStyleIdx="5" presStyleCnt="7"/>
      <dgm:spPr/>
    </dgm:pt>
    <dgm:pt modelId="{3D03C252-2518-D046-9C19-D07D664B9DA4}" type="pres">
      <dgm:prSet presAssocID="{59B2811C-F7FA-409A-A73D-BFE2C40ABDEA}" presName="vert1" presStyleCnt="0"/>
      <dgm:spPr/>
    </dgm:pt>
    <dgm:pt modelId="{DABDD025-C473-7B4D-8E77-34C0CD020C26}" type="pres">
      <dgm:prSet presAssocID="{54C66BC8-A14B-B04B-A296-6D3A1C650AF1}" presName="thickLine" presStyleLbl="alignNode1" presStyleIdx="6" presStyleCnt="7"/>
      <dgm:spPr/>
    </dgm:pt>
    <dgm:pt modelId="{733A4C65-E440-E442-B990-70C7F7799169}" type="pres">
      <dgm:prSet presAssocID="{54C66BC8-A14B-B04B-A296-6D3A1C650AF1}" presName="horz1" presStyleCnt="0"/>
      <dgm:spPr/>
    </dgm:pt>
    <dgm:pt modelId="{4998E366-7A1C-9046-AD27-924FD91086F7}" type="pres">
      <dgm:prSet presAssocID="{54C66BC8-A14B-B04B-A296-6D3A1C650AF1}" presName="tx1" presStyleLbl="revTx" presStyleIdx="6" presStyleCnt="7"/>
      <dgm:spPr/>
    </dgm:pt>
    <dgm:pt modelId="{DADB7367-7966-4C49-B81D-0E2601549BC7}" type="pres">
      <dgm:prSet presAssocID="{54C66BC8-A14B-B04B-A296-6D3A1C650AF1}" presName="vert1" presStyleCnt="0"/>
      <dgm:spPr/>
    </dgm:pt>
  </dgm:ptLst>
  <dgm:cxnLst>
    <dgm:cxn modelId="{0088D608-D695-497B-9649-E391C4DE9910}" srcId="{C7B99DD1-965D-49D2-8FA1-BF4C79CAC476}" destId="{4B4C5874-C8BA-41BC-955D-47C20FDE9B84}" srcOrd="2" destOrd="0" parTransId="{982E9F4F-2FF7-4539-8C95-C30A56B09B86}" sibTransId="{099B9578-DBEB-4D03-B856-7C44763937AC}"/>
    <dgm:cxn modelId="{07B2690F-2948-4A4D-A8DB-8003840864F4}" srcId="{C7B99DD1-965D-49D2-8FA1-BF4C79CAC476}" destId="{0D548CAF-B5EC-4954-9E7B-B20FFBDF68C5}" srcOrd="0" destOrd="0" parTransId="{B1821C46-EDCD-4B94-A681-7CC886F755EF}" sibTransId="{8AC69BA0-524B-47F2-99F0-82807BBB992C}"/>
    <dgm:cxn modelId="{8FFA0D16-1C54-4CD1-8CE9-56BF6E1CB224}" srcId="{C7B99DD1-965D-49D2-8FA1-BF4C79CAC476}" destId="{7A44D82D-EAA2-4D16-8897-F53A744E40D9}" srcOrd="1" destOrd="0" parTransId="{F7817244-36EE-4D92-BC88-89ED4E9972DC}" sibTransId="{91F1A0C3-7F75-4998-A1EF-A9D6B1B904DB}"/>
    <dgm:cxn modelId="{79B37118-5604-6A48-9B18-EF06A1F93497}" type="presOf" srcId="{59B2811C-F7FA-409A-A73D-BFE2C40ABDEA}" destId="{FBFFB669-D111-4944-995E-90B6D159D697}" srcOrd="0" destOrd="0" presId="urn:microsoft.com/office/officeart/2008/layout/LinedList"/>
    <dgm:cxn modelId="{EC159F1E-022D-4D43-9B0B-1C9DD1865D9A}" type="presOf" srcId="{C7B99DD1-965D-49D2-8FA1-BF4C79CAC476}" destId="{3264E70F-175C-D84C-AE18-F3AD2DD84234}" srcOrd="0" destOrd="0" presId="urn:microsoft.com/office/officeart/2008/layout/LinedList"/>
    <dgm:cxn modelId="{0081D645-259A-469A-ACA8-A83A878528FF}" srcId="{C7B99DD1-965D-49D2-8FA1-BF4C79CAC476}" destId="{73A2846D-0CEF-41FB-886C-3A9B29059553}" srcOrd="4" destOrd="0" parTransId="{B4361928-CB48-4B66-A7DB-3623A3414AAA}" sibTransId="{9DE863C3-4A64-4B47-945D-89A9EC9261C7}"/>
    <dgm:cxn modelId="{10890969-D744-D241-A2AE-2DA13D6BAFB5}" type="presOf" srcId="{5B65343E-3519-40D7-8AB3-8B9143B31A1D}" destId="{7F9BF47F-A4B7-0F40-B2AC-CCBF41983B4F}" srcOrd="0" destOrd="0" presId="urn:microsoft.com/office/officeart/2008/layout/LinedList"/>
    <dgm:cxn modelId="{5D32F36C-C955-5543-BE60-F6DF156BE37D}" type="presOf" srcId="{4B4C5874-C8BA-41BC-955D-47C20FDE9B84}" destId="{784B6AB8-D47D-4745-BF38-24F8B07D114A}" srcOrd="0" destOrd="0" presId="urn:microsoft.com/office/officeart/2008/layout/LinedList"/>
    <dgm:cxn modelId="{AF5D7975-1730-6F47-8AF7-BDFA2978435C}" srcId="{C7B99DD1-965D-49D2-8FA1-BF4C79CAC476}" destId="{54C66BC8-A14B-B04B-A296-6D3A1C650AF1}" srcOrd="6" destOrd="0" parTransId="{46B3AACA-A8A7-A84F-A040-BEB94C144424}" sibTransId="{31B468C1-E6FB-A840-B6ED-5C512C9132ED}"/>
    <dgm:cxn modelId="{27642A7B-437E-F543-ADBF-94014D97F014}" type="presOf" srcId="{73A2846D-0CEF-41FB-886C-3A9B29059553}" destId="{9467DABA-4FFF-1244-B6F6-3692B0D67187}" srcOrd="0" destOrd="0" presId="urn:microsoft.com/office/officeart/2008/layout/LinedList"/>
    <dgm:cxn modelId="{03A171C3-FEA9-3946-BE9B-C253578554C8}" type="presOf" srcId="{54C66BC8-A14B-B04B-A296-6D3A1C650AF1}" destId="{4998E366-7A1C-9046-AD27-924FD91086F7}" srcOrd="0" destOrd="0" presId="urn:microsoft.com/office/officeart/2008/layout/LinedList"/>
    <dgm:cxn modelId="{CB1A10D3-19BE-AD45-87F8-31C2AB1845C6}" type="presOf" srcId="{0D548CAF-B5EC-4954-9E7B-B20FFBDF68C5}" destId="{FFF24E26-2421-7C4E-AE73-75FC37025ACF}" srcOrd="0" destOrd="0" presId="urn:microsoft.com/office/officeart/2008/layout/LinedList"/>
    <dgm:cxn modelId="{B1D90FD4-6AC9-434E-B6A1-EC39E16E2588}" srcId="{C7B99DD1-965D-49D2-8FA1-BF4C79CAC476}" destId="{59B2811C-F7FA-409A-A73D-BFE2C40ABDEA}" srcOrd="5" destOrd="0" parTransId="{B05AC1C1-8F64-40D5-8492-BC149B8DB3C2}" sibTransId="{EBC21EB3-77C4-43AD-B79B-DB0ED0CB38C8}"/>
    <dgm:cxn modelId="{A8A1F9DA-CE63-4A48-9D8B-91EFC9D93D88}" type="presOf" srcId="{7A44D82D-EAA2-4D16-8897-F53A744E40D9}" destId="{0E10D86D-1496-B84B-ABC1-FF09DB373E2C}" srcOrd="0" destOrd="0" presId="urn:microsoft.com/office/officeart/2008/layout/LinedList"/>
    <dgm:cxn modelId="{D41B11E7-4912-4719-9056-FC06530ECCD8}" srcId="{C7B99DD1-965D-49D2-8FA1-BF4C79CAC476}" destId="{5B65343E-3519-40D7-8AB3-8B9143B31A1D}" srcOrd="3" destOrd="0" parTransId="{A7FCC660-6B40-4850-B72A-9B8D1BAA94A9}" sibTransId="{9515E32E-9C49-4D3D-8BE3-64FD24FE01C2}"/>
    <dgm:cxn modelId="{8573AB01-A18A-1949-B266-CA8D77B77BB3}" type="presParOf" srcId="{3264E70F-175C-D84C-AE18-F3AD2DD84234}" destId="{923F61A5-393F-5541-9055-D1955E42637F}" srcOrd="0" destOrd="0" presId="urn:microsoft.com/office/officeart/2008/layout/LinedList"/>
    <dgm:cxn modelId="{F69BBBC8-D364-BC4A-B0B2-7B1486F8E1EF}" type="presParOf" srcId="{3264E70F-175C-D84C-AE18-F3AD2DD84234}" destId="{969210D3-DB64-B247-A7FA-ACE867A82F19}" srcOrd="1" destOrd="0" presId="urn:microsoft.com/office/officeart/2008/layout/LinedList"/>
    <dgm:cxn modelId="{32A0B67C-BC14-494D-9C48-795CC16A6CF8}" type="presParOf" srcId="{969210D3-DB64-B247-A7FA-ACE867A82F19}" destId="{FFF24E26-2421-7C4E-AE73-75FC37025ACF}" srcOrd="0" destOrd="0" presId="urn:microsoft.com/office/officeart/2008/layout/LinedList"/>
    <dgm:cxn modelId="{AD0A3A89-C8D7-8B49-A205-C2F6E6BB7D60}" type="presParOf" srcId="{969210D3-DB64-B247-A7FA-ACE867A82F19}" destId="{EE3A9DF4-9B9D-B94F-87DE-150E1A465A96}" srcOrd="1" destOrd="0" presId="urn:microsoft.com/office/officeart/2008/layout/LinedList"/>
    <dgm:cxn modelId="{219DDF72-B1AB-0446-9F1F-BE60AF613FD2}" type="presParOf" srcId="{3264E70F-175C-D84C-AE18-F3AD2DD84234}" destId="{2CB9B16F-A38A-364B-A41C-71E343E9A26A}" srcOrd="2" destOrd="0" presId="urn:microsoft.com/office/officeart/2008/layout/LinedList"/>
    <dgm:cxn modelId="{222FC0EF-E597-3D4B-A2B5-D0651CC70992}" type="presParOf" srcId="{3264E70F-175C-D84C-AE18-F3AD2DD84234}" destId="{514989D7-5110-594B-BE3E-C0EC82498A5E}" srcOrd="3" destOrd="0" presId="urn:microsoft.com/office/officeart/2008/layout/LinedList"/>
    <dgm:cxn modelId="{C43757EF-4FC4-7042-B947-37939256EA48}" type="presParOf" srcId="{514989D7-5110-594B-BE3E-C0EC82498A5E}" destId="{0E10D86D-1496-B84B-ABC1-FF09DB373E2C}" srcOrd="0" destOrd="0" presId="urn:microsoft.com/office/officeart/2008/layout/LinedList"/>
    <dgm:cxn modelId="{DEDFAB24-FA44-9543-9442-FE407B622683}" type="presParOf" srcId="{514989D7-5110-594B-BE3E-C0EC82498A5E}" destId="{D443FE05-7B57-6645-8A22-8BD420EB52C7}" srcOrd="1" destOrd="0" presId="urn:microsoft.com/office/officeart/2008/layout/LinedList"/>
    <dgm:cxn modelId="{73D4164F-8F49-C74E-AC66-EB7CC3754590}" type="presParOf" srcId="{3264E70F-175C-D84C-AE18-F3AD2DD84234}" destId="{E831C475-C9B9-8646-9CD5-E1246182FAA3}" srcOrd="4" destOrd="0" presId="urn:microsoft.com/office/officeart/2008/layout/LinedList"/>
    <dgm:cxn modelId="{A2AC746C-55AE-A34B-8CEA-84FCF98B4C8C}" type="presParOf" srcId="{3264E70F-175C-D84C-AE18-F3AD2DD84234}" destId="{F0FA2241-5FBF-9E4D-92D9-756A32CDED0F}" srcOrd="5" destOrd="0" presId="urn:microsoft.com/office/officeart/2008/layout/LinedList"/>
    <dgm:cxn modelId="{A05D3BA1-02F3-8F49-92DC-F1C91F926E0E}" type="presParOf" srcId="{F0FA2241-5FBF-9E4D-92D9-756A32CDED0F}" destId="{784B6AB8-D47D-4745-BF38-24F8B07D114A}" srcOrd="0" destOrd="0" presId="urn:microsoft.com/office/officeart/2008/layout/LinedList"/>
    <dgm:cxn modelId="{0B613806-EF50-CF46-BB5E-8170D5C9A033}" type="presParOf" srcId="{F0FA2241-5FBF-9E4D-92D9-756A32CDED0F}" destId="{D98404DE-9C6F-E843-B76C-0BB2905B75EE}" srcOrd="1" destOrd="0" presId="urn:microsoft.com/office/officeart/2008/layout/LinedList"/>
    <dgm:cxn modelId="{BD74F18B-CC25-9549-A2E0-EAEE266ED2F8}" type="presParOf" srcId="{3264E70F-175C-D84C-AE18-F3AD2DD84234}" destId="{4C52E90A-BC75-6A44-94B2-93207414484C}" srcOrd="6" destOrd="0" presId="urn:microsoft.com/office/officeart/2008/layout/LinedList"/>
    <dgm:cxn modelId="{13F1FA69-5B2F-ED48-AE6D-158A24D2F6E2}" type="presParOf" srcId="{3264E70F-175C-D84C-AE18-F3AD2DD84234}" destId="{D77948CF-E4E1-8846-9564-2536C30C4CBF}" srcOrd="7" destOrd="0" presId="urn:microsoft.com/office/officeart/2008/layout/LinedList"/>
    <dgm:cxn modelId="{55B6962C-6329-5B41-AA23-F01D8F7C88CC}" type="presParOf" srcId="{D77948CF-E4E1-8846-9564-2536C30C4CBF}" destId="{7F9BF47F-A4B7-0F40-B2AC-CCBF41983B4F}" srcOrd="0" destOrd="0" presId="urn:microsoft.com/office/officeart/2008/layout/LinedList"/>
    <dgm:cxn modelId="{4D1DEB6A-760C-584C-A6A1-A4E322FD447B}" type="presParOf" srcId="{D77948CF-E4E1-8846-9564-2536C30C4CBF}" destId="{83897C69-7703-224F-8D11-D553964F50AC}" srcOrd="1" destOrd="0" presId="urn:microsoft.com/office/officeart/2008/layout/LinedList"/>
    <dgm:cxn modelId="{83AA7489-9E4D-A644-9F84-288621D6D76B}" type="presParOf" srcId="{3264E70F-175C-D84C-AE18-F3AD2DD84234}" destId="{27F40C03-46BD-9348-9F82-28B74B25EA24}" srcOrd="8" destOrd="0" presId="urn:microsoft.com/office/officeart/2008/layout/LinedList"/>
    <dgm:cxn modelId="{126874C0-4112-3F4E-B603-A9C8687BF886}" type="presParOf" srcId="{3264E70F-175C-D84C-AE18-F3AD2DD84234}" destId="{9EA4FE64-AB26-B24F-AD6F-F1A72B0284B2}" srcOrd="9" destOrd="0" presId="urn:microsoft.com/office/officeart/2008/layout/LinedList"/>
    <dgm:cxn modelId="{249CF842-282D-D04D-BD0F-1243C6C2FF77}" type="presParOf" srcId="{9EA4FE64-AB26-B24F-AD6F-F1A72B0284B2}" destId="{9467DABA-4FFF-1244-B6F6-3692B0D67187}" srcOrd="0" destOrd="0" presId="urn:microsoft.com/office/officeart/2008/layout/LinedList"/>
    <dgm:cxn modelId="{FE916382-F234-B343-B3B2-3D21479B19B6}" type="presParOf" srcId="{9EA4FE64-AB26-B24F-AD6F-F1A72B0284B2}" destId="{6735A2A7-D18C-244A-AD59-68CBD7903288}" srcOrd="1" destOrd="0" presId="urn:microsoft.com/office/officeart/2008/layout/LinedList"/>
    <dgm:cxn modelId="{E3FA7A06-980A-4F42-A2CE-4EA58C11E327}" type="presParOf" srcId="{3264E70F-175C-D84C-AE18-F3AD2DD84234}" destId="{65D04AF3-60B7-5246-87E6-43C4ECFAA7A5}" srcOrd="10" destOrd="0" presId="urn:microsoft.com/office/officeart/2008/layout/LinedList"/>
    <dgm:cxn modelId="{CBAFFCA3-21AB-7F43-8C7A-AC9EAF2F7E03}" type="presParOf" srcId="{3264E70F-175C-D84C-AE18-F3AD2DD84234}" destId="{544F7541-F6E6-7447-AC97-BB3F0EF7F52F}" srcOrd="11" destOrd="0" presId="urn:microsoft.com/office/officeart/2008/layout/LinedList"/>
    <dgm:cxn modelId="{0733614E-0F79-E74F-9637-3113033EF15F}" type="presParOf" srcId="{544F7541-F6E6-7447-AC97-BB3F0EF7F52F}" destId="{FBFFB669-D111-4944-995E-90B6D159D697}" srcOrd="0" destOrd="0" presId="urn:microsoft.com/office/officeart/2008/layout/LinedList"/>
    <dgm:cxn modelId="{5A63B825-E03C-CA4F-AC60-A2C7C942F3C0}" type="presParOf" srcId="{544F7541-F6E6-7447-AC97-BB3F0EF7F52F}" destId="{3D03C252-2518-D046-9C19-D07D664B9DA4}" srcOrd="1" destOrd="0" presId="urn:microsoft.com/office/officeart/2008/layout/LinedList"/>
    <dgm:cxn modelId="{5E0BCCFC-FEE4-764F-A976-82C639D3D9D7}" type="presParOf" srcId="{3264E70F-175C-D84C-AE18-F3AD2DD84234}" destId="{DABDD025-C473-7B4D-8E77-34C0CD020C26}" srcOrd="12" destOrd="0" presId="urn:microsoft.com/office/officeart/2008/layout/LinedList"/>
    <dgm:cxn modelId="{E8AB675C-FF99-BF40-844D-619EF33F59C6}" type="presParOf" srcId="{3264E70F-175C-D84C-AE18-F3AD2DD84234}" destId="{733A4C65-E440-E442-B990-70C7F7799169}" srcOrd="13" destOrd="0" presId="urn:microsoft.com/office/officeart/2008/layout/LinedList"/>
    <dgm:cxn modelId="{D904B448-23E2-D041-8D31-5D0F54C2D416}" type="presParOf" srcId="{733A4C65-E440-E442-B990-70C7F7799169}" destId="{4998E366-7A1C-9046-AD27-924FD91086F7}" srcOrd="0" destOrd="0" presId="urn:microsoft.com/office/officeart/2008/layout/LinedList"/>
    <dgm:cxn modelId="{33625EF5-BDF7-D941-AD35-5090E9970AB4}" type="presParOf" srcId="{733A4C65-E440-E442-B990-70C7F7799169}" destId="{DADB7367-7966-4C49-B81D-0E2601549BC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41879-BE6C-5E43-99E8-4304BDFCF8CE}">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896786-0669-E444-9C4F-AFDF01684673}">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Medical Knowledge: </a:t>
          </a:r>
          <a:r>
            <a:rPr lang="en-US" sz="2500" kern="1200"/>
            <a:t>Which of the following is true about a left sidebending and rotation strain pattern?</a:t>
          </a:r>
        </a:p>
      </dsp:txBody>
      <dsp:txXfrm>
        <a:off x="696297" y="538547"/>
        <a:ext cx="4171627" cy="2590157"/>
      </dsp:txXfrm>
    </dsp:sp>
    <dsp:sp modelId="{53FA03A7-95F0-3449-8002-A46C23A7003B}">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7C8F31-B669-4547-827A-0B4606FB8014}">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Patient Care: </a:t>
          </a:r>
          <a:r>
            <a:rPr lang="en-US" sz="2500" kern="1200"/>
            <a:t>Which of the following groups of findings would be expected in the case of a patient with a left posteriorly rotated innominate?</a:t>
          </a:r>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F61A5-393F-5541-9055-D1955E42637F}">
      <dsp:nvSpPr>
        <dsp:cNvPr id="0" name=""/>
        <dsp:cNvSpPr/>
      </dsp:nvSpPr>
      <dsp:spPr>
        <a:xfrm>
          <a:off x="0" y="452"/>
          <a:ext cx="108204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F24E26-2421-7C4E-AE73-75FC37025ACF}">
      <dsp:nvSpPr>
        <dsp:cNvPr id="0" name=""/>
        <dsp:cNvSpPr/>
      </dsp:nvSpPr>
      <dsp:spPr>
        <a:xfrm>
          <a:off x="0" y="452"/>
          <a:ext cx="10820400" cy="52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SAAO Lunch Time Clinic</a:t>
          </a:r>
        </a:p>
      </dsp:txBody>
      <dsp:txXfrm>
        <a:off x="0" y="452"/>
        <a:ext cx="10820400" cy="528962"/>
      </dsp:txXfrm>
    </dsp:sp>
    <dsp:sp modelId="{2CB9B16F-A38A-364B-A41C-71E343E9A26A}">
      <dsp:nvSpPr>
        <dsp:cNvPr id="0" name=""/>
        <dsp:cNvSpPr/>
      </dsp:nvSpPr>
      <dsp:spPr>
        <a:xfrm>
          <a:off x="0" y="529414"/>
          <a:ext cx="108204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10D86D-1496-B84B-ABC1-FF09DB373E2C}">
      <dsp:nvSpPr>
        <dsp:cNvPr id="0" name=""/>
        <dsp:cNvSpPr/>
      </dsp:nvSpPr>
      <dsp:spPr>
        <a:xfrm>
          <a:off x="0" y="529414"/>
          <a:ext cx="10820400" cy="52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Student Run Free Clinic</a:t>
          </a:r>
        </a:p>
      </dsp:txBody>
      <dsp:txXfrm>
        <a:off x="0" y="529414"/>
        <a:ext cx="10820400" cy="528962"/>
      </dsp:txXfrm>
    </dsp:sp>
    <dsp:sp modelId="{E831C475-C9B9-8646-9CD5-E1246182FAA3}">
      <dsp:nvSpPr>
        <dsp:cNvPr id="0" name=""/>
        <dsp:cNvSpPr/>
      </dsp:nvSpPr>
      <dsp:spPr>
        <a:xfrm>
          <a:off x="0" y="1058376"/>
          <a:ext cx="108204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4B6AB8-D47D-4745-BF38-24F8B07D114A}">
      <dsp:nvSpPr>
        <dsp:cNvPr id="0" name=""/>
        <dsp:cNvSpPr/>
      </dsp:nvSpPr>
      <dsp:spPr>
        <a:xfrm>
          <a:off x="0" y="1058376"/>
          <a:ext cx="10820400" cy="52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Touro OMM Facebook Page (@TUCCOMOMM)</a:t>
          </a:r>
        </a:p>
      </dsp:txBody>
      <dsp:txXfrm>
        <a:off x="0" y="1058376"/>
        <a:ext cx="10820400" cy="528962"/>
      </dsp:txXfrm>
    </dsp:sp>
    <dsp:sp modelId="{4C52E90A-BC75-6A44-94B2-93207414484C}">
      <dsp:nvSpPr>
        <dsp:cNvPr id="0" name=""/>
        <dsp:cNvSpPr/>
      </dsp:nvSpPr>
      <dsp:spPr>
        <a:xfrm>
          <a:off x="0" y="1587338"/>
          <a:ext cx="108204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9BF47F-A4B7-0F40-B2AC-CCBF41983B4F}">
      <dsp:nvSpPr>
        <dsp:cNvPr id="0" name=""/>
        <dsp:cNvSpPr/>
      </dsp:nvSpPr>
      <dsp:spPr>
        <a:xfrm>
          <a:off x="0" y="1587338"/>
          <a:ext cx="10820400" cy="52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3</a:t>
          </a:r>
          <a:r>
            <a:rPr lang="en-US" sz="2400" kern="1200" baseline="30000"/>
            <a:t>rd</a:t>
          </a:r>
          <a:r>
            <a:rPr lang="en-US" sz="2400" kern="1200"/>
            <a:t> year elective</a:t>
          </a:r>
        </a:p>
      </dsp:txBody>
      <dsp:txXfrm>
        <a:off x="0" y="1587338"/>
        <a:ext cx="10820400" cy="528962"/>
      </dsp:txXfrm>
    </dsp:sp>
    <dsp:sp modelId="{27F40C03-46BD-9348-9F82-28B74B25EA24}">
      <dsp:nvSpPr>
        <dsp:cNvPr id="0" name=""/>
        <dsp:cNvSpPr/>
      </dsp:nvSpPr>
      <dsp:spPr>
        <a:xfrm>
          <a:off x="0" y="2116300"/>
          <a:ext cx="108204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67DABA-4FFF-1244-B6F6-3692B0D67187}">
      <dsp:nvSpPr>
        <dsp:cNvPr id="0" name=""/>
        <dsp:cNvSpPr/>
      </dsp:nvSpPr>
      <dsp:spPr>
        <a:xfrm>
          <a:off x="0" y="2116300"/>
          <a:ext cx="10820400" cy="52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4</a:t>
          </a:r>
          <a:r>
            <a:rPr lang="en-US" sz="2400" kern="1200" baseline="30000"/>
            <a:t>th</a:t>
          </a:r>
          <a:r>
            <a:rPr lang="en-US" sz="2400" kern="1200"/>
            <a:t> year rotation</a:t>
          </a:r>
        </a:p>
      </dsp:txBody>
      <dsp:txXfrm>
        <a:off x="0" y="2116300"/>
        <a:ext cx="10820400" cy="528962"/>
      </dsp:txXfrm>
    </dsp:sp>
    <dsp:sp modelId="{65D04AF3-60B7-5246-87E6-43C4ECFAA7A5}">
      <dsp:nvSpPr>
        <dsp:cNvPr id="0" name=""/>
        <dsp:cNvSpPr/>
      </dsp:nvSpPr>
      <dsp:spPr>
        <a:xfrm>
          <a:off x="0" y="2645262"/>
          <a:ext cx="108204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FB669-D111-4944-995E-90B6D159D697}">
      <dsp:nvSpPr>
        <dsp:cNvPr id="0" name=""/>
        <dsp:cNvSpPr/>
      </dsp:nvSpPr>
      <dsp:spPr>
        <a:xfrm>
          <a:off x="0" y="2645262"/>
          <a:ext cx="10820400" cy="52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TLC</a:t>
          </a:r>
        </a:p>
      </dsp:txBody>
      <dsp:txXfrm>
        <a:off x="0" y="2645262"/>
        <a:ext cx="10820400" cy="528962"/>
      </dsp:txXfrm>
    </dsp:sp>
    <dsp:sp modelId="{DABDD025-C473-7B4D-8E77-34C0CD020C26}">
      <dsp:nvSpPr>
        <dsp:cNvPr id="0" name=""/>
        <dsp:cNvSpPr/>
      </dsp:nvSpPr>
      <dsp:spPr>
        <a:xfrm>
          <a:off x="0" y="3174224"/>
          <a:ext cx="108204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98E366-7A1C-9046-AD27-924FD91086F7}">
      <dsp:nvSpPr>
        <dsp:cNvPr id="0" name=""/>
        <dsp:cNvSpPr/>
      </dsp:nvSpPr>
      <dsp:spPr>
        <a:xfrm>
          <a:off x="0" y="3174224"/>
          <a:ext cx="10820400" cy="52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Berkeley Suitcase Clinic</a:t>
          </a:r>
        </a:p>
      </dsp:txBody>
      <dsp:txXfrm>
        <a:off x="0" y="3174224"/>
        <a:ext cx="10820400" cy="5289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C3D0D-6ED5-E347-9200-F15DB202838F}" type="datetimeFigureOut">
              <a:rPr lang="en-US" smtClean="0"/>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080CD-7B49-6247-ABC1-C7664AAA1EF0}" type="slidenum">
              <a:rPr lang="en-US" smtClean="0"/>
              <a:t>‹#›</a:t>
            </a:fld>
            <a:endParaRPr lang="en-US"/>
          </a:p>
        </p:txBody>
      </p:sp>
    </p:spTree>
    <p:extLst>
      <p:ext uri="{BB962C8B-B14F-4D97-AF65-F5344CB8AC3E}">
        <p14:creationId xmlns:p14="http://schemas.microsoft.com/office/powerpoint/2010/main" val="421171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F080CD-7B49-6247-ABC1-C7664AAA1EF0}" type="slidenum">
              <a:rPr lang="en-US" smtClean="0"/>
              <a:t>2</a:t>
            </a:fld>
            <a:endParaRPr lang="en-US"/>
          </a:p>
        </p:txBody>
      </p:sp>
    </p:spTree>
    <p:extLst>
      <p:ext uri="{BB962C8B-B14F-4D97-AF65-F5344CB8AC3E}">
        <p14:creationId xmlns:p14="http://schemas.microsoft.com/office/powerpoint/2010/main" val="6131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F080CD-7B49-6247-ABC1-C7664AAA1EF0}" type="slidenum">
              <a:rPr lang="en-US" smtClean="0"/>
              <a:t>3</a:t>
            </a:fld>
            <a:endParaRPr lang="en-US"/>
          </a:p>
        </p:txBody>
      </p:sp>
    </p:spTree>
    <p:extLst>
      <p:ext uri="{BB962C8B-B14F-4D97-AF65-F5344CB8AC3E}">
        <p14:creationId xmlns:p14="http://schemas.microsoft.com/office/powerpoint/2010/main" val="1305847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7663cefd6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107663cefd6_2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663cefd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663cefd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8181"/>
              </a:lnSpc>
              <a:spcBef>
                <a:spcPts val="500"/>
              </a:spcBef>
              <a:spcAft>
                <a:spcPts val="0"/>
              </a:spcAft>
              <a:buClr>
                <a:schemeClr val="dk1"/>
              </a:buClr>
              <a:buSzPts val="1100"/>
              <a:buFont typeface="Arial"/>
              <a:buNone/>
            </a:pPr>
            <a:endParaRPr sz="1400" dirty="0">
              <a:solidFill>
                <a:schemeClr val="dk1"/>
              </a:solidFill>
              <a:latin typeface="Calibri"/>
              <a:ea typeface="Calibri"/>
              <a:cs typeface="Calibri"/>
              <a:sym typeface="Calibri"/>
            </a:endParaRPr>
          </a:p>
          <a:p>
            <a:pPr marL="0" lvl="0" indent="0" algn="l" rtl="0">
              <a:spcBef>
                <a:spcPts val="0"/>
              </a:spcBef>
              <a:spcAft>
                <a:spcPts val="0"/>
              </a:spcAft>
              <a:buNone/>
            </a:pPr>
            <a:r>
              <a:rPr lang="en" sz="1000" dirty="0"/>
              <a:t>CANVAS--- Please make sure you have selected to receive an email alerting you to any announcements that have been posted to our OPP1 course. </a:t>
            </a:r>
            <a:endParaRPr sz="10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F080CD-7B49-6247-ABC1-C7664AAA1EF0}" type="slidenum">
              <a:rPr lang="en-US" smtClean="0"/>
              <a:t>8</a:t>
            </a:fld>
            <a:endParaRPr lang="en-US"/>
          </a:p>
        </p:txBody>
      </p:sp>
    </p:spTree>
    <p:extLst>
      <p:ext uri="{BB962C8B-B14F-4D97-AF65-F5344CB8AC3E}">
        <p14:creationId xmlns:p14="http://schemas.microsoft.com/office/powerpoint/2010/main" val="1359392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F080CD-7B49-6247-ABC1-C7664AAA1EF0}" type="slidenum">
              <a:rPr lang="en-US" smtClean="0"/>
              <a:t>11</a:t>
            </a:fld>
            <a:endParaRPr lang="en-US"/>
          </a:p>
        </p:txBody>
      </p:sp>
    </p:spTree>
    <p:extLst>
      <p:ext uri="{BB962C8B-B14F-4D97-AF65-F5344CB8AC3E}">
        <p14:creationId xmlns:p14="http://schemas.microsoft.com/office/powerpoint/2010/main" val="364341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E43112-D1FD-462A-A027-7B443639A973}" type="slidenum">
              <a:rPr lang="en-US" smtClean="0"/>
              <a:t>43</a:t>
            </a:fld>
            <a:endParaRPr lang="en-US"/>
          </a:p>
        </p:txBody>
      </p:sp>
    </p:spTree>
    <p:extLst>
      <p:ext uri="{BB962C8B-B14F-4D97-AF65-F5344CB8AC3E}">
        <p14:creationId xmlns:p14="http://schemas.microsoft.com/office/powerpoint/2010/main" val="215737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47F61C9-2CE5-4243-9882-3ED22DB96E01}" type="datetimeFigureOut">
              <a:rPr lang="en-US" smtClean="0"/>
              <a:t>7/25/2025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324357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7F61C9-2CE5-4243-9882-3ED22DB96E01}"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2120144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47F61C9-2CE5-4243-9882-3ED22DB96E01}" type="datetimeFigureOut">
              <a:rPr lang="en-US" smtClean="0"/>
              <a:t>7/25/2025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350876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47F61C9-2CE5-4243-9882-3ED22DB96E01}" type="datetimeFigureOut">
              <a:rPr lang="en-US" smtClean="0"/>
              <a:t>7/25/2025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D77F98A-E7EF-FA4E-BFDE-23594CC496C9}"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48467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47F61C9-2CE5-4243-9882-3ED22DB96E01}" type="datetimeFigureOut">
              <a:rPr lang="en-US" smtClean="0"/>
              <a:t>7/25/2025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1863333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7F61C9-2CE5-4243-9882-3ED22DB96E01}" type="datetimeFigureOut">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3069827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7F61C9-2CE5-4243-9882-3ED22DB96E01}" type="datetimeFigureOut">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1501912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7F61C9-2CE5-4243-9882-3ED22DB96E01}"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1434678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47F61C9-2CE5-4243-9882-3ED22DB96E01}" type="datetimeFigureOut">
              <a:rPr lang="en-US" smtClean="0"/>
              <a:t>7/25/2025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1583655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8337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6796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7F61C9-2CE5-4243-9882-3ED22DB96E01}"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795868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47F61C9-2CE5-4243-9882-3ED22DB96E01}" type="datetimeFigureOut">
              <a:rPr lang="en-US" smtClean="0"/>
              <a:t>7/25/2025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380741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7F61C9-2CE5-4243-9882-3ED22DB96E01}"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961890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7F61C9-2CE5-4243-9882-3ED22DB96E01}" type="datetimeFigureOut">
              <a:rPr lang="en-US" smtClean="0"/>
              <a:t>7/25/2025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2743670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7F61C9-2CE5-4243-9882-3ED22DB96E01}" type="datetimeFigureOut">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3188173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7F61C9-2CE5-4243-9882-3ED22DB96E01}" type="datetimeFigureOut">
              <a:rPr lang="en-US" smtClean="0"/>
              <a:t>7/25/2025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2349964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7F61C9-2CE5-4243-9882-3ED22DB96E01}"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4247093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7F61C9-2CE5-4243-9882-3ED22DB96E01}"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77F98A-E7EF-FA4E-BFDE-23594CC496C9}" type="slidenum">
              <a:rPr lang="en-US" smtClean="0"/>
              <a:t>‹#›</a:t>
            </a:fld>
            <a:endParaRPr lang="en-US"/>
          </a:p>
        </p:txBody>
      </p:sp>
    </p:spTree>
    <p:extLst>
      <p:ext uri="{BB962C8B-B14F-4D97-AF65-F5344CB8AC3E}">
        <p14:creationId xmlns:p14="http://schemas.microsoft.com/office/powerpoint/2010/main" val="1255708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7F61C9-2CE5-4243-9882-3ED22DB96E01}" type="datetimeFigureOut">
              <a:rPr lang="en-US" smtClean="0"/>
              <a:t>7/25/2025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77F98A-E7EF-FA4E-BFDE-23594CC496C9}" type="slidenum">
              <a:rPr lang="en-US" smtClean="0"/>
              <a:t>‹#›</a:t>
            </a:fld>
            <a:endParaRPr lang="en-US"/>
          </a:p>
        </p:txBody>
      </p:sp>
    </p:spTree>
    <p:extLst>
      <p:ext uri="{BB962C8B-B14F-4D97-AF65-F5344CB8AC3E}">
        <p14:creationId xmlns:p14="http://schemas.microsoft.com/office/powerpoint/2010/main" val="345689987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ommdepartment.timetap.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hyperlink" Target="mailto:ssloane@touro.edu" TargetMode="External"/><Relationship Id="rId3" Type="http://schemas.openxmlformats.org/officeDocument/2006/relationships/image" Target="../media/image19.jpg"/><Relationship Id="rId7" Type="http://schemas.openxmlformats.org/officeDocument/2006/relationships/hyperlink" Target="mailto:aabuda@touro.edu"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7244538-290E-40DA-A93A-14BB3E6C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615888" y="673240"/>
            <a:ext cx="5951914" cy="3446373"/>
          </a:xfrm>
          <a:noFill/>
          <a:ln w="19050">
            <a:noFill/>
            <a:prstDash val="dash"/>
          </a:ln>
        </p:spPr>
        <p:txBody>
          <a:bodyPr>
            <a:normAutofit/>
          </a:bodyPr>
          <a:lstStyle/>
          <a:p>
            <a:pPr algn="r"/>
            <a:r>
              <a:rPr lang="en-US" sz="4800"/>
              <a:t>Introduction to Osteopathic Principles and Practices III</a:t>
            </a:r>
          </a:p>
        </p:txBody>
      </p:sp>
      <p:sp>
        <p:nvSpPr>
          <p:cNvPr id="7" name="Subtitle 6">
            <a:extLst>
              <a:ext uri="{FF2B5EF4-FFF2-40B4-BE49-F238E27FC236}">
                <a16:creationId xmlns:a16="http://schemas.microsoft.com/office/drawing/2014/main" id="{AA8C49E4-3B10-7D47-B720-053242CD70FD}"/>
              </a:ext>
            </a:extLst>
          </p:cNvPr>
          <p:cNvSpPr>
            <a:spLocks noGrp="1"/>
          </p:cNvSpPr>
          <p:nvPr>
            <p:ph type="subTitle" idx="1"/>
          </p:nvPr>
        </p:nvSpPr>
        <p:spPr>
          <a:xfrm>
            <a:off x="5632265" y="4119613"/>
            <a:ext cx="5935535" cy="2058765"/>
          </a:xfrm>
          <a:noFill/>
          <a:ln w="19050">
            <a:noFill/>
            <a:prstDash val="dash"/>
          </a:ln>
        </p:spPr>
        <p:txBody>
          <a:bodyPr>
            <a:normAutofit/>
          </a:bodyPr>
          <a:lstStyle/>
          <a:p>
            <a:pPr algn="r">
              <a:spcAft>
                <a:spcPts val="600"/>
              </a:spcAft>
            </a:pPr>
            <a:r>
              <a:rPr lang="en-US" b="1" dirty="0"/>
              <a:t>Course Coordinator: Stacia Sloane, DO </a:t>
            </a:r>
          </a:p>
        </p:txBody>
      </p:sp>
      <p:sp useBgFill="1">
        <p:nvSpPr>
          <p:cNvPr id="9" name="Rectangle 13">
            <a:extLst>
              <a:ext uri="{FF2B5EF4-FFF2-40B4-BE49-F238E27FC236}">
                <a16:creationId xmlns:a16="http://schemas.microsoft.com/office/drawing/2014/main" id="{AB1DF3B3-9DBC-445D-AE4E-A62E5A9B8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9663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1F80E8-0CAC-410E-B59A-29FDDC357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549347-BC5F-8683-70D9-457933F765F9}"/>
              </a:ext>
            </a:extLst>
          </p:cNvPr>
          <p:cNvPicPr>
            <a:picLocks noChangeAspect="1"/>
          </p:cNvPicPr>
          <p:nvPr/>
        </p:nvPicPr>
        <p:blipFill>
          <a:blip r:embed="rId2"/>
          <a:stretch>
            <a:fillRect/>
          </a:stretch>
        </p:blipFill>
        <p:spPr>
          <a:xfrm>
            <a:off x="823394" y="159907"/>
            <a:ext cx="3715947" cy="6538185"/>
          </a:xfrm>
          <a:prstGeom prst="rect">
            <a:avLst/>
          </a:prstGeom>
        </p:spPr>
      </p:pic>
    </p:spTree>
    <p:extLst>
      <p:ext uri="{BB962C8B-B14F-4D97-AF65-F5344CB8AC3E}">
        <p14:creationId xmlns:p14="http://schemas.microsoft.com/office/powerpoint/2010/main" val="2744220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360" y="328848"/>
            <a:ext cx="8610600" cy="1293028"/>
          </a:xfrm>
        </p:spPr>
        <p:txBody>
          <a:bodyPr/>
          <a:lstStyle/>
          <a:p>
            <a:pPr algn="ctr"/>
            <a:r>
              <a:rPr lang="en-US" b="1" dirty="0">
                <a:solidFill>
                  <a:schemeClr val="accent1"/>
                </a:solidFill>
              </a:rPr>
              <a:t>The Building Blocks</a:t>
            </a:r>
          </a:p>
        </p:txBody>
      </p:sp>
      <p:sp>
        <p:nvSpPr>
          <p:cNvPr id="3" name="Content Placeholder 2"/>
          <p:cNvSpPr>
            <a:spLocks noGrp="1"/>
          </p:cNvSpPr>
          <p:nvPr>
            <p:ph idx="1"/>
          </p:nvPr>
        </p:nvSpPr>
        <p:spPr>
          <a:xfrm>
            <a:off x="483476" y="1600201"/>
            <a:ext cx="11414234" cy="5181599"/>
          </a:xfrm>
        </p:spPr>
        <p:txBody>
          <a:bodyPr vert="horz" lIns="91440" tIns="45720" rIns="91440" bIns="45720" rtlCol="0" anchor="t">
            <a:normAutofit fontScale="92500" lnSpcReduction="10000"/>
          </a:bodyPr>
          <a:lstStyle/>
          <a:p>
            <a:r>
              <a:rPr lang="en-US" dirty="0"/>
              <a:t>OPP 1</a:t>
            </a:r>
          </a:p>
          <a:p>
            <a:pPr lvl="1"/>
            <a:r>
              <a:rPr lang="en-US" dirty="0"/>
              <a:t>Introduction, principles</a:t>
            </a:r>
          </a:p>
          <a:p>
            <a:r>
              <a:rPr lang="en-US" dirty="0"/>
              <a:t>OPP 2</a:t>
            </a:r>
          </a:p>
          <a:p>
            <a:pPr lvl="1"/>
            <a:r>
              <a:rPr lang="en-US" dirty="0"/>
              <a:t>Development of palpatory skills, soft tissue/ME/Mitchell Model/Counterstrain/HVLA</a:t>
            </a:r>
          </a:p>
          <a:p>
            <a:r>
              <a:rPr lang="en-US" dirty="0"/>
              <a:t>OPP 3</a:t>
            </a:r>
          </a:p>
          <a:p>
            <a:pPr lvl="1"/>
            <a:r>
              <a:rPr lang="en-US" dirty="0"/>
              <a:t> MFR, BLT, Introduction to OCMM, and treatment of extremities </a:t>
            </a:r>
          </a:p>
          <a:p>
            <a:pPr lvl="1"/>
            <a:r>
              <a:rPr lang="en-US" dirty="0"/>
              <a:t>Clinical correlations and applications – TMD, LBP, Crossed Syndromes, Posture/Gait/Scoliosis</a:t>
            </a:r>
          </a:p>
          <a:p>
            <a:r>
              <a:rPr lang="en-US" dirty="0"/>
              <a:t>OPP 4</a:t>
            </a:r>
          </a:p>
          <a:p>
            <a:pPr lvl="1"/>
            <a:r>
              <a:rPr lang="en-US" dirty="0"/>
              <a:t>Visceral OMT, more extremities </a:t>
            </a:r>
          </a:p>
          <a:p>
            <a:pPr lvl="1"/>
            <a:r>
              <a:rPr lang="en-US" dirty="0"/>
              <a:t>Case based learning- “osteopathic approach to”</a:t>
            </a:r>
          </a:p>
          <a:p>
            <a:r>
              <a:rPr lang="en-US" dirty="0"/>
              <a:t>3</a:t>
            </a:r>
            <a:r>
              <a:rPr lang="en-US" baseline="30000" dirty="0"/>
              <a:t>rd</a:t>
            </a:r>
            <a:r>
              <a:rPr lang="en-US" dirty="0"/>
              <a:t> year </a:t>
            </a:r>
          </a:p>
          <a:p>
            <a:pPr lvl="1"/>
            <a:r>
              <a:rPr lang="en-US" dirty="0"/>
              <a:t>Clinical application while on rotations</a:t>
            </a:r>
          </a:p>
          <a:p>
            <a:pPr lvl="1"/>
            <a:r>
              <a:rPr lang="en-US" dirty="0"/>
              <a:t>Callbacks/COARs/</a:t>
            </a:r>
            <a:r>
              <a:rPr lang="en-US" dirty="0" err="1"/>
              <a:t>eConferences</a:t>
            </a:r>
            <a:endParaRPr lang="en-US" dirty="0"/>
          </a:p>
          <a:p>
            <a:r>
              <a:rPr lang="en-US" dirty="0"/>
              <a:t>4</a:t>
            </a:r>
            <a:r>
              <a:rPr lang="en-US" baseline="30000" dirty="0"/>
              <a:t>th</a:t>
            </a:r>
            <a:r>
              <a:rPr lang="en-US" dirty="0"/>
              <a:t> year </a:t>
            </a:r>
          </a:p>
          <a:p>
            <a:pPr lvl="1"/>
            <a:r>
              <a:rPr lang="en-US" dirty="0"/>
              <a:t>2-week ONMM rotation</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69390" y="137162"/>
            <a:ext cx="2124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rame 3">
            <a:extLst>
              <a:ext uri="{FF2B5EF4-FFF2-40B4-BE49-F238E27FC236}">
                <a16:creationId xmlns:a16="http://schemas.microsoft.com/office/drawing/2014/main" id="{C836E91F-3003-6840-B1E9-4F8E6689BCC8}"/>
              </a:ext>
            </a:extLst>
          </p:cNvPr>
          <p:cNvSpPr/>
          <p:nvPr/>
        </p:nvSpPr>
        <p:spPr>
          <a:xfrm>
            <a:off x="152400" y="2691045"/>
            <a:ext cx="12054840" cy="1676400"/>
          </a:xfrm>
          <a:prstGeom prst="fram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66185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2718-C07F-CA41-9406-6A2A6E103D5F}"/>
              </a:ext>
            </a:extLst>
          </p:cNvPr>
          <p:cNvSpPr>
            <a:spLocks noGrp="1"/>
          </p:cNvSpPr>
          <p:nvPr>
            <p:ph type="title"/>
          </p:nvPr>
        </p:nvSpPr>
        <p:spPr>
          <a:xfrm>
            <a:off x="2895600" y="764373"/>
            <a:ext cx="8610600" cy="1293028"/>
          </a:xfrm>
        </p:spPr>
        <p:txBody>
          <a:bodyPr>
            <a:normAutofit/>
          </a:bodyPr>
          <a:lstStyle/>
          <a:p>
            <a:r>
              <a:rPr lang="en-US" dirty="0"/>
              <a:t>Some reminders</a:t>
            </a:r>
          </a:p>
        </p:txBody>
      </p:sp>
      <p:pic>
        <p:nvPicPr>
          <p:cNvPr id="1026" name="Picture 2" descr="Portable OMM table lending to groups in Kirksville">
            <a:extLst>
              <a:ext uri="{FF2B5EF4-FFF2-40B4-BE49-F238E27FC236}">
                <a16:creationId xmlns:a16="http://schemas.microsoft.com/office/drawing/2014/main" id="{CDAF014B-BD7F-D841-BC9F-82CD9FF3D6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 y="3058381"/>
            <a:ext cx="4521200" cy="229648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4D121F4-53EC-014B-BB29-508D6FCA3E51}"/>
              </a:ext>
            </a:extLst>
          </p:cNvPr>
          <p:cNvSpPr>
            <a:spLocks noGrp="1"/>
          </p:cNvSpPr>
          <p:nvPr>
            <p:ph idx="1"/>
          </p:nvPr>
        </p:nvSpPr>
        <p:spPr>
          <a:xfrm>
            <a:off x="5689600" y="2194560"/>
            <a:ext cx="5816600" cy="4024125"/>
          </a:xfrm>
        </p:spPr>
        <p:txBody>
          <a:bodyPr vert="horz" lIns="91440" tIns="45720" rIns="91440" bIns="45720" rtlCol="0" anchor="t">
            <a:normAutofit/>
          </a:bodyPr>
          <a:lstStyle/>
          <a:p>
            <a:r>
              <a:rPr lang="en-US" sz="2800" dirty="0"/>
              <a:t>Can bring twin size fitted and flat sheet to lab</a:t>
            </a:r>
          </a:p>
          <a:p>
            <a:pPr lvl="1"/>
            <a:r>
              <a:rPr lang="en-US" sz="2800" dirty="0"/>
              <a:t>Draping and table protection</a:t>
            </a:r>
          </a:p>
          <a:p>
            <a:r>
              <a:rPr lang="en-US" sz="2800" dirty="0"/>
              <a:t>OMM Tables </a:t>
            </a:r>
          </a:p>
          <a:p>
            <a:r>
              <a:rPr lang="en-US" sz="2800" dirty="0"/>
              <a:t>Help keep the lab clean!</a:t>
            </a:r>
          </a:p>
          <a:p>
            <a:r>
              <a:rPr lang="en-US" sz="2800" dirty="0"/>
              <a:t>No food or drinks</a:t>
            </a:r>
          </a:p>
          <a:p>
            <a:pPr marL="0" indent="0">
              <a:buNone/>
            </a:pPr>
            <a:endParaRPr lang="en-US" sz="2800" dirty="0"/>
          </a:p>
        </p:txBody>
      </p:sp>
    </p:spTree>
    <p:extLst>
      <p:ext uri="{BB962C8B-B14F-4D97-AF65-F5344CB8AC3E}">
        <p14:creationId xmlns:p14="http://schemas.microsoft.com/office/powerpoint/2010/main" val="261092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4E42-109E-E720-B4FF-0DFE1A8C250F}"/>
              </a:ext>
            </a:extLst>
          </p:cNvPr>
          <p:cNvSpPr>
            <a:spLocks noGrp="1"/>
          </p:cNvSpPr>
          <p:nvPr>
            <p:ph type="title"/>
          </p:nvPr>
        </p:nvSpPr>
        <p:spPr>
          <a:xfrm>
            <a:off x="2895600" y="764373"/>
            <a:ext cx="8610600" cy="1293028"/>
          </a:xfrm>
        </p:spPr>
        <p:txBody>
          <a:bodyPr>
            <a:normAutofit/>
          </a:bodyPr>
          <a:lstStyle/>
          <a:p>
            <a:r>
              <a:rPr lang="en-US"/>
              <a:t>Groups of three</a:t>
            </a:r>
            <a:endParaRPr lang="en-US" dirty="0"/>
          </a:p>
        </p:txBody>
      </p:sp>
      <p:sp>
        <p:nvSpPr>
          <p:cNvPr id="3" name="Content Placeholder 2">
            <a:extLst>
              <a:ext uri="{FF2B5EF4-FFF2-40B4-BE49-F238E27FC236}">
                <a16:creationId xmlns:a16="http://schemas.microsoft.com/office/drawing/2014/main" id="{B2072E45-12A3-468A-8E49-3CC394A5C3E7}"/>
              </a:ext>
            </a:extLst>
          </p:cNvPr>
          <p:cNvSpPr>
            <a:spLocks noGrp="1"/>
          </p:cNvSpPr>
          <p:nvPr>
            <p:ph idx="1"/>
          </p:nvPr>
        </p:nvSpPr>
        <p:spPr>
          <a:xfrm>
            <a:off x="677333" y="2194560"/>
            <a:ext cx="5816600" cy="4024125"/>
          </a:xfrm>
        </p:spPr>
        <p:txBody>
          <a:bodyPr>
            <a:normAutofit/>
          </a:bodyPr>
          <a:lstStyle/>
          <a:p>
            <a:r>
              <a:rPr lang="en-US"/>
              <a:t>A reminder that at times you may need to work in a group of three within your pod</a:t>
            </a:r>
          </a:p>
          <a:p>
            <a:r>
              <a:rPr lang="en-US"/>
              <a:t>Be professional </a:t>
            </a:r>
          </a:p>
          <a:p>
            <a:pPr lvl="1"/>
            <a:r>
              <a:rPr lang="en-US"/>
              <a:t>If treating bilaterally (e.g. extremities), one person can be patient and two treat</a:t>
            </a:r>
          </a:p>
          <a:p>
            <a:pPr lvl="1"/>
            <a:r>
              <a:rPr lang="en-US"/>
              <a:t>Rotate who is in which role </a:t>
            </a:r>
          </a:p>
          <a:p>
            <a:pPr lvl="1"/>
            <a:r>
              <a:rPr lang="en-US"/>
              <a:t>Make sure everyone gets a turn </a:t>
            </a:r>
          </a:p>
          <a:p>
            <a:pPr lvl="1"/>
            <a:r>
              <a:rPr lang="en-US"/>
              <a:t>Have one person scribe if not actively patient/doctor</a:t>
            </a:r>
            <a:endParaRPr lang="en-US" dirty="0"/>
          </a:p>
        </p:txBody>
      </p:sp>
      <p:pic>
        <p:nvPicPr>
          <p:cNvPr id="1026" name="Picture 2" descr="Three Hands Together Images – Browse 30,013 Stock Photos, Vectors, and  Video | Adobe Stock">
            <a:extLst>
              <a:ext uri="{FF2B5EF4-FFF2-40B4-BE49-F238E27FC236}">
                <a16:creationId xmlns:a16="http://schemas.microsoft.com/office/drawing/2014/main" id="{0D0C44A2-4A06-CB8C-F3D6-DBC4093DCA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4" r="5138"/>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05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0ABA8-7FBF-8F45-9DD4-F76A1B64DC90}"/>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Use your resources</a:t>
            </a:r>
          </a:p>
        </p:txBody>
      </p:sp>
      <p:sp>
        <p:nvSpPr>
          <p:cNvPr id="3" name="Content Placeholder 2">
            <a:extLst>
              <a:ext uri="{FF2B5EF4-FFF2-40B4-BE49-F238E27FC236}">
                <a16:creationId xmlns:a16="http://schemas.microsoft.com/office/drawing/2014/main" id="{08EA5574-A0D0-F545-AC7D-32145D438797}"/>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Books in the library</a:t>
            </a:r>
          </a:p>
          <a:p>
            <a:r>
              <a:rPr lang="en-US" sz="2000" dirty="0">
                <a:solidFill>
                  <a:srgbClr val="000000"/>
                </a:solidFill>
              </a:rPr>
              <a:t>Order what you need</a:t>
            </a:r>
          </a:p>
          <a:p>
            <a:r>
              <a:rPr lang="en-US" sz="2000" dirty="0">
                <a:solidFill>
                  <a:srgbClr val="000000"/>
                </a:solidFill>
              </a:rPr>
              <a:t>Go through our videos and the OMM Manual</a:t>
            </a:r>
          </a:p>
          <a:p>
            <a:r>
              <a:rPr lang="en-US" sz="2000" dirty="0">
                <a:solidFill>
                  <a:srgbClr val="000000"/>
                </a:solidFill>
              </a:rPr>
              <a:t>Make use of the models in the lab</a:t>
            </a:r>
          </a:p>
          <a:p>
            <a:r>
              <a:rPr lang="en-US" sz="2000" dirty="0">
                <a:solidFill>
                  <a:srgbClr val="000000"/>
                </a:solidFill>
              </a:rPr>
              <a:t>Get a TLC appointment!</a:t>
            </a:r>
            <a:endParaRPr lang="en-US" sz="1800" dirty="0">
              <a:solidFill>
                <a:srgbClr val="000000"/>
              </a:solidFill>
            </a:endParaRPr>
          </a:p>
          <a:p>
            <a:endParaRPr lang="en-US" sz="2000" dirty="0">
              <a:solidFill>
                <a:srgbClr val="000000"/>
              </a:solidFill>
            </a:endParaRPr>
          </a:p>
        </p:txBody>
      </p:sp>
      <p:pic>
        <p:nvPicPr>
          <p:cNvPr id="5" name="Picture 4">
            <a:extLst>
              <a:ext uri="{FF2B5EF4-FFF2-40B4-BE49-F238E27FC236}">
                <a16:creationId xmlns:a16="http://schemas.microsoft.com/office/drawing/2014/main" id="{F3B04DCE-ECA9-F255-ACA9-B98C217FC950}"/>
              </a:ext>
            </a:extLst>
          </p:cNvPr>
          <p:cNvPicPr>
            <a:picLocks noChangeAspect="1"/>
          </p:cNvPicPr>
          <p:nvPr/>
        </p:nvPicPr>
        <p:blipFill>
          <a:blip r:embed="rId2"/>
          <a:stretch>
            <a:fillRect/>
          </a:stretch>
        </p:blipFill>
        <p:spPr>
          <a:xfrm>
            <a:off x="1843028" y="982894"/>
            <a:ext cx="3009900" cy="5295900"/>
          </a:xfrm>
          <a:prstGeom prst="rect">
            <a:avLst/>
          </a:prstGeom>
        </p:spPr>
      </p:pic>
    </p:spTree>
    <p:extLst>
      <p:ext uri="{BB962C8B-B14F-4D97-AF65-F5344CB8AC3E}">
        <p14:creationId xmlns:p14="http://schemas.microsoft.com/office/powerpoint/2010/main" val="386158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3B1C-83C8-3B47-A139-70601ED4AF0A}"/>
              </a:ext>
            </a:extLst>
          </p:cNvPr>
          <p:cNvSpPr>
            <a:spLocks noGrp="1"/>
          </p:cNvSpPr>
          <p:nvPr>
            <p:ph type="title"/>
          </p:nvPr>
        </p:nvSpPr>
        <p:spPr>
          <a:xfrm>
            <a:off x="6400800" y="484632"/>
            <a:ext cx="5299586" cy="1609344"/>
          </a:xfrm>
          <a:ln>
            <a:noFill/>
          </a:ln>
        </p:spPr>
        <p:txBody>
          <a:bodyPr>
            <a:normAutofit/>
          </a:bodyPr>
          <a:lstStyle/>
          <a:p>
            <a:r>
              <a:rPr lang="en-US" sz="4000"/>
              <a:t>The Syllabus</a:t>
            </a:r>
          </a:p>
        </p:txBody>
      </p:sp>
      <p:sp>
        <p:nvSpPr>
          <p:cNvPr id="3" name="Content Placeholder 2">
            <a:extLst>
              <a:ext uri="{FF2B5EF4-FFF2-40B4-BE49-F238E27FC236}">
                <a16:creationId xmlns:a16="http://schemas.microsoft.com/office/drawing/2014/main" id="{74227C01-DAAD-7C45-8E80-0B978078A9AF}"/>
              </a:ext>
            </a:extLst>
          </p:cNvPr>
          <p:cNvSpPr>
            <a:spLocks noGrp="1"/>
          </p:cNvSpPr>
          <p:nvPr>
            <p:ph idx="1"/>
          </p:nvPr>
        </p:nvSpPr>
        <p:spPr>
          <a:xfrm>
            <a:off x="5737411" y="1713509"/>
            <a:ext cx="5791201" cy="4449726"/>
          </a:xfrm>
        </p:spPr>
        <p:txBody>
          <a:bodyPr vert="horz" lIns="91440" tIns="45720" rIns="91440" bIns="45720" rtlCol="0" anchor="t">
            <a:normAutofit/>
          </a:bodyPr>
          <a:lstStyle/>
          <a:p>
            <a:r>
              <a:rPr lang="en-US" sz="1600" dirty="0"/>
              <a:t>Contains all the information you need </a:t>
            </a:r>
          </a:p>
          <a:p>
            <a:r>
              <a:rPr lang="en-US" sz="1600" dirty="0"/>
              <a:t>If you email me- I may tell you to reference the syllabus </a:t>
            </a:r>
          </a:p>
          <a:p>
            <a:r>
              <a:rPr lang="en-US" sz="1600" dirty="0"/>
              <a:t>Contains</a:t>
            </a:r>
          </a:p>
          <a:p>
            <a:pPr lvl="1"/>
            <a:r>
              <a:rPr lang="en-US" sz="1600" dirty="0"/>
              <a:t>Course Learning Outcomes</a:t>
            </a:r>
          </a:p>
          <a:p>
            <a:pPr lvl="1"/>
            <a:r>
              <a:rPr lang="en-US" sz="1600" dirty="0"/>
              <a:t>Book lists</a:t>
            </a:r>
          </a:p>
          <a:p>
            <a:pPr lvl="1"/>
            <a:r>
              <a:rPr lang="en-US" sz="1600" dirty="0"/>
              <a:t>OMM sessions expectations</a:t>
            </a:r>
          </a:p>
          <a:p>
            <a:pPr lvl="2"/>
            <a:r>
              <a:rPr lang="en-US" sz="1600" dirty="0"/>
              <a:t>Absences</a:t>
            </a:r>
          </a:p>
          <a:p>
            <a:pPr lvl="2"/>
            <a:r>
              <a:rPr lang="en-US" sz="1600" dirty="0"/>
              <a:t>Dress code</a:t>
            </a:r>
          </a:p>
          <a:p>
            <a:pPr lvl="2"/>
            <a:r>
              <a:rPr lang="en-US" sz="1600" dirty="0"/>
              <a:t>Switching lab times</a:t>
            </a:r>
          </a:p>
          <a:p>
            <a:pPr lvl="2"/>
            <a:r>
              <a:rPr lang="en-US" sz="1600" dirty="0"/>
              <a:t>Exemptions</a:t>
            </a:r>
          </a:p>
          <a:p>
            <a:pPr lvl="1"/>
            <a:r>
              <a:rPr lang="en-US" sz="1600" dirty="0"/>
              <a:t>Assessment and grading -for each subdiscipline</a:t>
            </a:r>
          </a:p>
          <a:p>
            <a:pPr lvl="1"/>
            <a:r>
              <a:rPr lang="en-US" sz="1600" dirty="0"/>
              <a:t>Late/Make-up examinations</a:t>
            </a:r>
          </a:p>
          <a:p>
            <a:pPr lvl="1"/>
            <a:r>
              <a:rPr lang="en-US" sz="1600" dirty="0"/>
              <a:t>Grading Grid</a:t>
            </a:r>
          </a:p>
          <a:p>
            <a:r>
              <a:rPr lang="en-US" sz="1600" b="1" dirty="0"/>
              <a:t>Syllabus Quiz Due August 11, 2025 at 8am</a:t>
            </a:r>
          </a:p>
        </p:txBody>
      </p:sp>
      <p:pic>
        <p:nvPicPr>
          <p:cNvPr id="4" name="Picture 3">
            <a:extLst>
              <a:ext uri="{FF2B5EF4-FFF2-40B4-BE49-F238E27FC236}">
                <a16:creationId xmlns:a16="http://schemas.microsoft.com/office/drawing/2014/main" id="{759EE14F-1614-6AF8-FB3F-EF34C8AD3C5A}"/>
              </a:ext>
            </a:extLst>
          </p:cNvPr>
          <p:cNvPicPr>
            <a:picLocks noChangeAspect="1"/>
          </p:cNvPicPr>
          <p:nvPr/>
        </p:nvPicPr>
        <p:blipFill>
          <a:blip r:embed="rId2"/>
          <a:stretch>
            <a:fillRect/>
          </a:stretch>
        </p:blipFill>
        <p:spPr>
          <a:xfrm>
            <a:off x="2015501" y="1037789"/>
            <a:ext cx="2752442" cy="5126423"/>
          </a:xfrm>
          <a:prstGeom prst="rect">
            <a:avLst/>
          </a:prstGeom>
        </p:spPr>
      </p:pic>
    </p:spTree>
    <p:extLst>
      <p:ext uri="{BB962C8B-B14F-4D97-AF65-F5344CB8AC3E}">
        <p14:creationId xmlns:p14="http://schemas.microsoft.com/office/powerpoint/2010/main" val="185127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843" y="185813"/>
            <a:ext cx="9244914" cy="1293028"/>
          </a:xfrm>
        </p:spPr>
        <p:txBody>
          <a:bodyPr vert="horz" lIns="91440" tIns="45720" rIns="91440" bIns="45720" rtlCol="0" anchor="ctr">
            <a:normAutofit/>
          </a:bodyPr>
          <a:lstStyle/>
          <a:p>
            <a:r>
              <a:rPr lang="en-US" sz="3200" kern="1200" dirty="0">
                <a:solidFill>
                  <a:schemeClr val="tx1"/>
                </a:solidFill>
                <a:latin typeface="+mj-lt"/>
                <a:ea typeface="+mj-ea"/>
                <a:cs typeface="+mj-cs"/>
              </a:rPr>
              <a:t>FIVE Competencies in OPP:</a:t>
            </a:r>
          </a:p>
        </p:txBody>
      </p:sp>
      <p:graphicFrame>
        <p:nvGraphicFramePr>
          <p:cNvPr id="8" name="Content Placeholder 4"/>
          <p:cNvGraphicFramePr>
            <a:graphicFrameLocks/>
          </p:cNvGraphicFramePr>
          <p:nvPr>
            <p:extLst>
              <p:ext uri="{D42A27DB-BD31-4B8C-83A1-F6EECF244321}">
                <p14:modId xmlns:p14="http://schemas.microsoft.com/office/powerpoint/2010/main" val="325934815"/>
              </p:ext>
            </p:extLst>
          </p:nvPr>
        </p:nvGraphicFramePr>
        <p:xfrm>
          <a:off x="1315350" y="1383955"/>
          <a:ext cx="10525126" cy="5014438"/>
        </p:xfrm>
        <a:graphic>
          <a:graphicData uri="http://schemas.openxmlformats.org/drawingml/2006/table">
            <a:tbl>
              <a:tblPr firstRow="1" bandRow="1">
                <a:tableStyleId>{3B4B98B0-60AC-42C2-AFA5-B58CD77FA1E5}</a:tableStyleId>
              </a:tblPr>
              <a:tblGrid>
                <a:gridCol w="2347468">
                  <a:extLst>
                    <a:ext uri="{9D8B030D-6E8A-4147-A177-3AD203B41FA5}">
                      <a16:colId xmlns:a16="http://schemas.microsoft.com/office/drawing/2014/main" val="20000"/>
                    </a:ext>
                  </a:extLst>
                </a:gridCol>
                <a:gridCol w="2665265">
                  <a:extLst>
                    <a:ext uri="{9D8B030D-6E8A-4147-A177-3AD203B41FA5}">
                      <a16:colId xmlns:a16="http://schemas.microsoft.com/office/drawing/2014/main" val="20001"/>
                    </a:ext>
                  </a:extLst>
                </a:gridCol>
                <a:gridCol w="2515192">
                  <a:extLst>
                    <a:ext uri="{9D8B030D-6E8A-4147-A177-3AD203B41FA5}">
                      <a16:colId xmlns:a16="http://schemas.microsoft.com/office/drawing/2014/main" val="20002"/>
                    </a:ext>
                  </a:extLst>
                </a:gridCol>
                <a:gridCol w="2997201">
                  <a:extLst>
                    <a:ext uri="{9D8B030D-6E8A-4147-A177-3AD203B41FA5}">
                      <a16:colId xmlns:a16="http://schemas.microsoft.com/office/drawing/2014/main" val="20003"/>
                    </a:ext>
                  </a:extLst>
                </a:gridCol>
              </a:tblGrid>
              <a:tr h="395415">
                <a:tc>
                  <a:txBody>
                    <a:bodyPr/>
                    <a:lstStyle/>
                    <a:p>
                      <a:pPr marL="0" marR="0" algn="ctr">
                        <a:lnSpc>
                          <a:spcPct val="100000"/>
                        </a:lnSpc>
                        <a:spcBef>
                          <a:spcPts val="0"/>
                        </a:spcBef>
                        <a:spcAft>
                          <a:spcPts val="0"/>
                        </a:spcAft>
                      </a:pPr>
                      <a:r>
                        <a:rPr lang="en-US" sz="1700" dirty="0">
                          <a:effectLst/>
                        </a:rPr>
                        <a:t>Subdiscipline</a:t>
                      </a:r>
                      <a:endParaRPr lang="en-US" sz="1700" dirty="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700">
                          <a:effectLst/>
                        </a:rPr>
                        <a:t>Material</a:t>
                      </a:r>
                      <a:endParaRPr lang="en-US" sz="170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700">
                          <a:effectLst/>
                        </a:rPr>
                        <a:t>Delivery</a:t>
                      </a:r>
                      <a:endParaRPr lang="en-US" sz="170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700">
                          <a:effectLst/>
                        </a:rPr>
                        <a:t>Assessment</a:t>
                      </a:r>
                      <a:endParaRPr lang="en-US" sz="1700">
                        <a:effectLst/>
                        <a:latin typeface="Calibri"/>
                        <a:ea typeface="Calibri"/>
                        <a:cs typeface="Times New Roman"/>
                      </a:endParaRPr>
                    </a:p>
                  </a:txBody>
                  <a:tcPr marL="75332" marR="75332" marT="0" marB="0" anchor="ctr"/>
                </a:tc>
                <a:extLst>
                  <a:ext uri="{0D108BD9-81ED-4DB2-BD59-A6C34878D82A}">
                    <a16:rowId xmlns:a16="http://schemas.microsoft.com/office/drawing/2014/main" val="10000"/>
                  </a:ext>
                </a:extLst>
              </a:tr>
              <a:tr h="1385707">
                <a:tc>
                  <a:txBody>
                    <a:bodyPr/>
                    <a:lstStyle/>
                    <a:p>
                      <a:pPr marL="0" marR="0" algn="ctr">
                        <a:lnSpc>
                          <a:spcPct val="100000"/>
                        </a:lnSpc>
                        <a:spcBef>
                          <a:spcPts val="0"/>
                        </a:spcBef>
                        <a:spcAft>
                          <a:spcPts val="0"/>
                        </a:spcAft>
                      </a:pPr>
                      <a:r>
                        <a:rPr lang="en-US" sz="1700" b="1" i="0" u="none" strike="noStrike" dirty="0">
                          <a:effectLst/>
                          <a:latin typeface="Calibri"/>
                          <a:ea typeface="Calibri"/>
                          <a:cs typeface="Times New Roman"/>
                        </a:rPr>
                        <a:t>Medical Knowledge (MK)</a:t>
                      </a:r>
                    </a:p>
                  </a:txBody>
                  <a:tcPr marL="75332" marR="75332" marT="0" marB="0" anchor="ctr"/>
                </a:tc>
                <a:tc>
                  <a:txBody>
                    <a:bodyPr/>
                    <a:lstStyle/>
                    <a:p>
                      <a:pPr marL="0" marR="0" indent="0" algn="ctr">
                        <a:lnSpc>
                          <a:spcPct val="100000"/>
                        </a:lnSpc>
                        <a:spcBef>
                          <a:spcPts val="0"/>
                        </a:spcBef>
                        <a:spcAft>
                          <a:spcPts val="0"/>
                        </a:spcAft>
                        <a:buFont typeface="Arial" panose="020B0604020202020204" pitchFamily="34" charset="0"/>
                        <a:buNone/>
                      </a:pPr>
                      <a:r>
                        <a:rPr lang="en-US" sz="1300" dirty="0">
                          <a:effectLst/>
                        </a:rPr>
                        <a:t>OPP theory </a:t>
                      </a:r>
                    </a:p>
                    <a:p>
                      <a:pPr marL="0" marR="0" indent="0" algn="ctr">
                        <a:lnSpc>
                          <a:spcPct val="100000"/>
                        </a:lnSpc>
                        <a:spcBef>
                          <a:spcPts val="0"/>
                        </a:spcBef>
                        <a:spcAft>
                          <a:spcPts val="0"/>
                        </a:spcAft>
                        <a:buFont typeface="Arial" panose="020B0604020202020204" pitchFamily="34" charset="0"/>
                        <a:buNone/>
                      </a:pPr>
                      <a:r>
                        <a:rPr lang="en-US" sz="1300" dirty="0">
                          <a:effectLst/>
                        </a:rPr>
                        <a:t>Osteopathic principles</a:t>
                      </a:r>
                    </a:p>
                    <a:p>
                      <a:pPr marL="0" marR="0" indent="0" algn="ctr">
                        <a:lnSpc>
                          <a:spcPct val="100000"/>
                        </a:lnSpc>
                        <a:spcBef>
                          <a:spcPts val="0"/>
                        </a:spcBef>
                        <a:spcAft>
                          <a:spcPts val="0"/>
                        </a:spcAft>
                        <a:buFont typeface="Arial" panose="020B0604020202020204" pitchFamily="34" charset="0"/>
                        <a:buNone/>
                      </a:pPr>
                      <a:r>
                        <a:rPr lang="en-US" sz="1300" dirty="0">
                          <a:effectLst/>
                        </a:rPr>
                        <a:t>Applied anatomy</a:t>
                      </a:r>
                    </a:p>
                    <a:p>
                      <a:pPr marL="0" marR="0" indent="0" algn="ctr">
                        <a:lnSpc>
                          <a:spcPct val="100000"/>
                        </a:lnSpc>
                        <a:spcBef>
                          <a:spcPts val="0"/>
                        </a:spcBef>
                        <a:spcAft>
                          <a:spcPts val="0"/>
                        </a:spcAft>
                        <a:buFont typeface="Arial" panose="020B0604020202020204" pitchFamily="34" charset="0"/>
                        <a:buNone/>
                      </a:pPr>
                      <a:r>
                        <a:rPr lang="en-US" sz="1300" dirty="0">
                          <a:effectLst/>
                        </a:rPr>
                        <a:t>Kinesiology</a:t>
                      </a:r>
                    </a:p>
                    <a:p>
                      <a:pPr marL="0" marR="0" indent="0" algn="ctr">
                        <a:lnSpc>
                          <a:spcPct val="100000"/>
                        </a:lnSpc>
                        <a:spcBef>
                          <a:spcPts val="0"/>
                        </a:spcBef>
                        <a:spcAft>
                          <a:spcPts val="0"/>
                        </a:spcAft>
                        <a:buFont typeface="Arial" panose="020B0604020202020204" pitchFamily="34" charset="0"/>
                        <a:buNone/>
                      </a:pPr>
                      <a:r>
                        <a:rPr lang="en-US" sz="1300" dirty="0">
                          <a:effectLst/>
                        </a:rPr>
                        <a:t>Biomechanics</a:t>
                      </a:r>
                    </a:p>
                    <a:p>
                      <a:pPr marL="0" marR="0" indent="0" algn="ctr">
                        <a:lnSpc>
                          <a:spcPct val="100000"/>
                        </a:lnSpc>
                        <a:spcBef>
                          <a:spcPts val="0"/>
                        </a:spcBef>
                        <a:spcAft>
                          <a:spcPts val="0"/>
                        </a:spcAft>
                        <a:buFont typeface="Arial" panose="020B0604020202020204" pitchFamily="34" charset="0"/>
                        <a:buNone/>
                      </a:pPr>
                      <a:r>
                        <a:rPr lang="en-US" sz="1300" dirty="0">
                          <a:effectLst/>
                        </a:rPr>
                        <a:t>Physiology</a:t>
                      </a:r>
                    </a:p>
                  </a:txBody>
                  <a:tcPr marL="75332" marR="75332" marT="0" marB="0" anchor="ctr"/>
                </a:tc>
                <a:tc>
                  <a:txBody>
                    <a:bodyPr/>
                    <a:lstStyle/>
                    <a:p>
                      <a:pPr marL="0" marR="0" algn="ctr">
                        <a:lnSpc>
                          <a:spcPct val="100000"/>
                        </a:lnSpc>
                        <a:spcBef>
                          <a:spcPts val="0"/>
                        </a:spcBef>
                        <a:spcAft>
                          <a:spcPts val="0"/>
                        </a:spcAft>
                      </a:pPr>
                      <a:r>
                        <a:rPr lang="en-US" sz="1300" dirty="0">
                          <a:effectLst/>
                        </a:rPr>
                        <a:t>Direct Study Lectures</a:t>
                      </a:r>
                    </a:p>
                    <a:p>
                      <a:pPr marL="0" marR="0" algn="ctr">
                        <a:lnSpc>
                          <a:spcPct val="100000"/>
                        </a:lnSpc>
                        <a:spcBef>
                          <a:spcPts val="0"/>
                        </a:spcBef>
                        <a:spcAft>
                          <a:spcPts val="0"/>
                        </a:spcAft>
                      </a:pPr>
                      <a:r>
                        <a:rPr lang="en-US" sz="1300" dirty="0">
                          <a:effectLst/>
                        </a:rPr>
                        <a:t>Reading Assignments</a:t>
                      </a:r>
                    </a:p>
                    <a:p>
                      <a:pPr marL="0" marR="0" algn="ctr">
                        <a:lnSpc>
                          <a:spcPct val="100000"/>
                        </a:lnSpc>
                        <a:spcBef>
                          <a:spcPts val="0"/>
                        </a:spcBef>
                        <a:spcAft>
                          <a:spcPts val="0"/>
                        </a:spcAft>
                      </a:pPr>
                      <a:r>
                        <a:rPr lang="en-US" sz="1300" dirty="0">
                          <a:effectLst/>
                        </a:rPr>
                        <a:t>Small Groups Assessments </a:t>
                      </a:r>
                    </a:p>
                    <a:p>
                      <a:pPr marL="0" marR="0" algn="ctr">
                        <a:lnSpc>
                          <a:spcPct val="100000"/>
                        </a:lnSpc>
                        <a:spcBef>
                          <a:spcPts val="0"/>
                        </a:spcBef>
                        <a:spcAft>
                          <a:spcPts val="0"/>
                        </a:spcAft>
                      </a:pPr>
                      <a:r>
                        <a:rPr lang="en-US" sz="1300" dirty="0">
                          <a:effectLst/>
                        </a:rPr>
                        <a:t> </a:t>
                      </a:r>
                      <a:endParaRPr lang="en-US" sz="1300" dirty="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300" dirty="0">
                          <a:effectLst/>
                        </a:rPr>
                        <a:t>Written exams</a:t>
                      </a:r>
                    </a:p>
                    <a:p>
                      <a:pPr marL="0" marR="0" algn="ctr">
                        <a:lnSpc>
                          <a:spcPct val="100000"/>
                        </a:lnSpc>
                        <a:spcBef>
                          <a:spcPts val="0"/>
                        </a:spcBef>
                        <a:spcAft>
                          <a:spcPts val="0"/>
                        </a:spcAft>
                      </a:pPr>
                      <a:r>
                        <a:rPr lang="en-US" sz="1300" dirty="0">
                          <a:effectLst/>
                        </a:rPr>
                        <a:t>Additional Course Assessments</a:t>
                      </a:r>
                    </a:p>
                    <a:p>
                      <a:pPr marL="0" marR="0" algn="ctr">
                        <a:lnSpc>
                          <a:spcPct val="100000"/>
                        </a:lnSpc>
                        <a:spcBef>
                          <a:spcPts val="0"/>
                        </a:spcBef>
                        <a:spcAft>
                          <a:spcPts val="0"/>
                        </a:spcAft>
                      </a:pPr>
                      <a:r>
                        <a:rPr lang="en-US" sz="1300" dirty="0">
                          <a:effectLst/>
                        </a:rPr>
                        <a:t> </a:t>
                      </a:r>
                      <a:endParaRPr lang="en-US" sz="1300" dirty="0">
                        <a:effectLst/>
                        <a:latin typeface="Calibri"/>
                        <a:ea typeface="Calibri"/>
                        <a:cs typeface="Times New Roman"/>
                      </a:endParaRPr>
                    </a:p>
                  </a:txBody>
                  <a:tcPr marL="75332" marR="75332" marT="0" marB="0" anchor="ctr"/>
                </a:tc>
                <a:extLst>
                  <a:ext uri="{0D108BD9-81ED-4DB2-BD59-A6C34878D82A}">
                    <a16:rowId xmlns:a16="http://schemas.microsoft.com/office/drawing/2014/main" val="10001"/>
                  </a:ext>
                </a:extLst>
              </a:tr>
              <a:tr h="808329">
                <a:tc>
                  <a:txBody>
                    <a:bodyPr/>
                    <a:lstStyle/>
                    <a:p>
                      <a:pPr marL="0" marR="0" algn="ctr">
                        <a:lnSpc>
                          <a:spcPct val="100000"/>
                        </a:lnSpc>
                        <a:spcBef>
                          <a:spcPts val="0"/>
                        </a:spcBef>
                        <a:spcAft>
                          <a:spcPts val="0"/>
                        </a:spcAft>
                      </a:pPr>
                      <a:r>
                        <a:rPr lang="en-US" sz="1700" b="1" i="0" strike="noStrike" dirty="0">
                          <a:effectLst/>
                          <a:latin typeface="Calibri"/>
                          <a:ea typeface="Calibri"/>
                          <a:cs typeface="Times New Roman"/>
                        </a:rPr>
                        <a:t>Patient Care (PC)</a:t>
                      </a:r>
                    </a:p>
                  </a:txBody>
                  <a:tcPr marL="75332" marR="75332" marT="0" marB="0" anchor="ctr"/>
                </a:tc>
                <a:tc>
                  <a:txBody>
                    <a:bodyPr/>
                    <a:lstStyle/>
                    <a:p>
                      <a:pPr marL="0" marR="0" algn="ctr">
                        <a:lnSpc>
                          <a:spcPct val="100000"/>
                        </a:lnSpc>
                        <a:spcBef>
                          <a:spcPts val="0"/>
                        </a:spcBef>
                        <a:spcAft>
                          <a:spcPts val="0"/>
                        </a:spcAft>
                      </a:pPr>
                      <a:r>
                        <a:rPr lang="en-US" sz="1300" dirty="0">
                          <a:effectLst/>
                        </a:rPr>
                        <a:t>Psychomotor skills used for medical diagnosis and treatment</a:t>
                      </a:r>
                      <a:endParaRPr lang="en-US" sz="1300" dirty="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300" dirty="0">
                          <a:effectLst/>
                        </a:rPr>
                        <a:t>Direct Study Lectures, OPP manual readings,  discussions, and guided practice</a:t>
                      </a:r>
                      <a:endParaRPr lang="en-US" sz="1300" dirty="0">
                        <a:effectLst/>
                        <a:latin typeface="Calibri"/>
                        <a:ea typeface="Calibri"/>
                        <a:cs typeface="Times New Roman"/>
                      </a:endParaRPr>
                    </a:p>
                  </a:txBody>
                  <a:tcPr marL="75332" marR="75332"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effectLst/>
                        </a:rPr>
                        <a:t>Written exams</a:t>
                      </a:r>
                    </a:p>
                    <a:p>
                      <a:pPr marL="0" marR="0" algn="ctr">
                        <a:lnSpc>
                          <a:spcPct val="100000"/>
                        </a:lnSpc>
                        <a:spcBef>
                          <a:spcPts val="0"/>
                        </a:spcBef>
                        <a:spcAft>
                          <a:spcPts val="0"/>
                        </a:spcAft>
                      </a:pPr>
                      <a:r>
                        <a:rPr lang="en-US" sz="1300" dirty="0">
                          <a:effectLst/>
                        </a:rPr>
                        <a:t>Directed Study Quizzes</a:t>
                      </a:r>
                    </a:p>
                    <a:p>
                      <a:pPr marL="0" marR="0" algn="ctr">
                        <a:lnSpc>
                          <a:spcPct val="100000"/>
                        </a:lnSpc>
                        <a:spcBef>
                          <a:spcPts val="0"/>
                        </a:spcBef>
                        <a:spcAft>
                          <a:spcPts val="0"/>
                        </a:spcAft>
                      </a:pPr>
                      <a:endParaRPr lang="en-US" sz="1300" dirty="0">
                        <a:effectLst/>
                      </a:endParaRPr>
                    </a:p>
                  </a:txBody>
                  <a:tcPr marL="75332" marR="75332" marT="0" marB="0" anchor="ctr"/>
                </a:tc>
                <a:extLst>
                  <a:ext uri="{0D108BD9-81ED-4DB2-BD59-A6C34878D82A}">
                    <a16:rowId xmlns:a16="http://schemas.microsoft.com/office/drawing/2014/main" val="10002"/>
                  </a:ext>
                </a:extLst>
              </a:tr>
              <a:tr h="808329">
                <a:tc>
                  <a:txBody>
                    <a:bodyPr/>
                    <a:lstStyle/>
                    <a:p>
                      <a:pPr marL="0" marR="0" algn="ctr">
                        <a:lnSpc>
                          <a:spcPct val="100000"/>
                        </a:lnSpc>
                        <a:spcBef>
                          <a:spcPts val="0"/>
                        </a:spcBef>
                        <a:spcAft>
                          <a:spcPts val="0"/>
                        </a:spcAft>
                      </a:pPr>
                      <a:r>
                        <a:rPr lang="en-US" sz="1700" b="1">
                          <a:effectLst/>
                        </a:rPr>
                        <a:t>Professionalism (P)</a:t>
                      </a:r>
                      <a:endParaRPr lang="en-US" sz="1700" b="1" i="1">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300">
                          <a:effectLst/>
                        </a:rPr>
                        <a:t>Attendance</a:t>
                      </a:r>
                    </a:p>
                    <a:p>
                      <a:pPr marL="0" marR="0" algn="ctr">
                        <a:lnSpc>
                          <a:spcPct val="100000"/>
                        </a:lnSpc>
                        <a:spcBef>
                          <a:spcPts val="0"/>
                        </a:spcBef>
                        <a:spcAft>
                          <a:spcPts val="0"/>
                        </a:spcAft>
                      </a:pPr>
                      <a:r>
                        <a:rPr lang="en-US" sz="1300">
                          <a:effectLst/>
                        </a:rPr>
                        <a:t>Participation</a:t>
                      </a:r>
                    </a:p>
                    <a:p>
                      <a:pPr marL="0" marR="0" algn="ctr">
                        <a:lnSpc>
                          <a:spcPct val="100000"/>
                        </a:lnSpc>
                        <a:spcBef>
                          <a:spcPts val="0"/>
                        </a:spcBef>
                        <a:spcAft>
                          <a:spcPts val="0"/>
                        </a:spcAft>
                      </a:pPr>
                      <a:r>
                        <a:rPr lang="en-US" sz="1300">
                          <a:effectLst/>
                        </a:rPr>
                        <a:t>Appropriate dress </a:t>
                      </a:r>
                    </a:p>
                    <a:p>
                      <a:pPr marL="0" marR="0" algn="ctr">
                        <a:lnSpc>
                          <a:spcPct val="100000"/>
                        </a:lnSpc>
                        <a:spcBef>
                          <a:spcPts val="0"/>
                        </a:spcBef>
                        <a:spcAft>
                          <a:spcPts val="0"/>
                        </a:spcAft>
                      </a:pPr>
                      <a:r>
                        <a:rPr lang="en-US" sz="1300">
                          <a:effectLst/>
                        </a:rPr>
                        <a:t>Interpersonal interactions</a:t>
                      </a:r>
                      <a:endParaRPr lang="en-US" sz="130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300" dirty="0">
                          <a:effectLst/>
                        </a:rPr>
                        <a:t>Direct Study Lectures, Interactions with faculty</a:t>
                      </a:r>
                      <a:endParaRPr lang="en-US" sz="1300" dirty="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300" dirty="0">
                          <a:effectLst/>
                        </a:rPr>
                        <a:t>Attendance</a:t>
                      </a:r>
                    </a:p>
                    <a:p>
                      <a:pPr marL="0" marR="0" algn="ctr">
                        <a:lnSpc>
                          <a:spcPct val="100000"/>
                        </a:lnSpc>
                        <a:spcBef>
                          <a:spcPts val="0"/>
                        </a:spcBef>
                        <a:spcAft>
                          <a:spcPts val="0"/>
                        </a:spcAft>
                      </a:pPr>
                      <a:r>
                        <a:rPr lang="en-US" sz="1300" dirty="0">
                          <a:effectLst/>
                        </a:rPr>
                        <a:t>Professional interactions with faculty, staff, and colleagues</a:t>
                      </a:r>
                    </a:p>
                  </a:txBody>
                  <a:tcPr marL="75332" marR="75332" marT="0" marB="0" anchor="ctr"/>
                </a:tc>
                <a:extLst>
                  <a:ext uri="{0D108BD9-81ED-4DB2-BD59-A6C34878D82A}">
                    <a16:rowId xmlns:a16="http://schemas.microsoft.com/office/drawing/2014/main" val="10003"/>
                  </a:ext>
                </a:extLst>
              </a:tr>
              <a:tr h="808329">
                <a:tc>
                  <a:txBody>
                    <a:bodyPr/>
                    <a:lstStyle/>
                    <a:p>
                      <a:pPr marL="0" marR="0" algn="ctr">
                        <a:lnSpc>
                          <a:spcPct val="100000"/>
                        </a:lnSpc>
                        <a:spcBef>
                          <a:spcPts val="0"/>
                        </a:spcBef>
                        <a:spcAft>
                          <a:spcPts val="0"/>
                        </a:spcAft>
                      </a:pPr>
                      <a:r>
                        <a:rPr lang="en-US" sz="1700" b="1" dirty="0">
                          <a:effectLst/>
                        </a:rPr>
                        <a:t>Interpersonal and</a:t>
                      </a:r>
                      <a:r>
                        <a:rPr lang="en-US" sz="1700" b="1" baseline="0" dirty="0">
                          <a:effectLst/>
                        </a:rPr>
                        <a:t> Communication Skills (ICS)</a:t>
                      </a:r>
                      <a:endParaRPr lang="en-US" sz="1700" b="1" i="1" dirty="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300" dirty="0">
                          <a:effectLst/>
                        </a:rPr>
                        <a:t>Interactions</a:t>
                      </a:r>
                      <a:r>
                        <a:rPr lang="en-US" sz="1300" baseline="0" dirty="0">
                          <a:effectLst/>
                        </a:rPr>
                        <a:t> with colleagues</a:t>
                      </a:r>
                    </a:p>
                    <a:p>
                      <a:pPr marL="0" marR="0" algn="ctr">
                        <a:lnSpc>
                          <a:spcPct val="100000"/>
                        </a:lnSpc>
                        <a:spcBef>
                          <a:spcPts val="0"/>
                        </a:spcBef>
                        <a:spcAft>
                          <a:spcPts val="0"/>
                        </a:spcAft>
                      </a:pPr>
                      <a:r>
                        <a:rPr lang="en-US" sz="1300" baseline="0" dirty="0">
                          <a:effectLst/>
                        </a:rPr>
                        <a:t>Communication with faculty and classmates</a:t>
                      </a:r>
                      <a:endParaRPr lang="en-US" sz="1300" dirty="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300" dirty="0">
                          <a:effectLst/>
                        </a:rPr>
                        <a:t>Zoom and Live lectures, virtual lab sessions </a:t>
                      </a:r>
                      <a:endParaRPr lang="en-US" sz="1300" dirty="0">
                        <a:effectLst/>
                        <a:latin typeface="Calibri"/>
                        <a:ea typeface="Calibri"/>
                        <a:cs typeface="Times New Roman"/>
                      </a:endParaRPr>
                    </a:p>
                  </a:txBody>
                  <a:tcPr marL="75332" marR="75332" marT="0" marB="0" anchor="ctr"/>
                </a:tc>
                <a:tc>
                  <a:txBody>
                    <a:bodyPr/>
                    <a:lstStyle/>
                    <a:p>
                      <a:pPr marL="0" marR="0" algn="ctr">
                        <a:lnSpc>
                          <a:spcPct val="100000"/>
                        </a:lnSpc>
                        <a:spcBef>
                          <a:spcPts val="0"/>
                        </a:spcBef>
                        <a:spcAft>
                          <a:spcPts val="0"/>
                        </a:spcAft>
                      </a:pPr>
                      <a:r>
                        <a:rPr lang="en-US" sz="1300" dirty="0">
                          <a:effectLst/>
                        </a:rPr>
                        <a:t>Practical</a:t>
                      </a:r>
                      <a:r>
                        <a:rPr lang="en-US" sz="1300" baseline="0" dirty="0">
                          <a:effectLst/>
                        </a:rPr>
                        <a:t> Examinations</a:t>
                      </a:r>
                      <a:endParaRPr lang="en-US" sz="1300" dirty="0">
                        <a:effectLst/>
                        <a:latin typeface="Calibri"/>
                        <a:ea typeface="Calibri"/>
                        <a:cs typeface="Times New Roman"/>
                      </a:endParaRPr>
                    </a:p>
                  </a:txBody>
                  <a:tcPr marL="75332" marR="75332" marT="0" marB="0" anchor="ctr"/>
                </a:tc>
                <a:extLst>
                  <a:ext uri="{0D108BD9-81ED-4DB2-BD59-A6C34878D82A}">
                    <a16:rowId xmlns:a16="http://schemas.microsoft.com/office/drawing/2014/main" val="10004"/>
                  </a:ext>
                </a:extLst>
              </a:tr>
              <a:tr h="808329">
                <a:tc>
                  <a:txBody>
                    <a:bodyPr/>
                    <a:lstStyle/>
                    <a:p>
                      <a:pPr marL="0" marR="0" algn="ctr">
                        <a:lnSpc>
                          <a:spcPct val="100000"/>
                        </a:lnSpc>
                        <a:spcBef>
                          <a:spcPts val="0"/>
                        </a:spcBef>
                        <a:spcAft>
                          <a:spcPts val="0"/>
                        </a:spcAft>
                      </a:pPr>
                      <a:r>
                        <a:rPr lang="en-US" sz="1700" b="1" i="0" dirty="0">
                          <a:effectLst/>
                          <a:latin typeface="Calibri"/>
                          <a:ea typeface="Calibri"/>
                          <a:cs typeface="Times New Roman"/>
                        </a:rPr>
                        <a:t>Osteopathic Principles and Practices (OPP)</a:t>
                      </a:r>
                    </a:p>
                  </a:txBody>
                  <a:tcPr marL="75332" marR="75332" marT="0" marB="0" anchor="ctr"/>
                </a:tc>
                <a:tc>
                  <a:txBody>
                    <a:bodyPr/>
                    <a:lstStyle/>
                    <a:p>
                      <a:pPr marL="0" marR="0" algn="ctr">
                        <a:lnSpc>
                          <a:spcPct val="100000"/>
                        </a:lnSpc>
                        <a:spcBef>
                          <a:spcPts val="0"/>
                        </a:spcBef>
                        <a:spcAft>
                          <a:spcPts val="0"/>
                        </a:spcAft>
                      </a:pPr>
                      <a:r>
                        <a:rPr lang="en-US" sz="1300" dirty="0">
                          <a:effectLst/>
                          <a:latin typeface="+mn-lt"/>
                          <a:ea typeface="Calibri"/>
                          <a:cs typeface="Times New Roman"/>
                        </a:rPr>
                        <a:t>Osteopathic Manipulative Techniques</a:t>
                      </a:r>
                    </a:p>
                    <a:p>
                      <a:pPr marL="0" marR="0" algn="ctr">
                        <a:lnSpc>
                          <a:spcPct val="100000"/>
                        </a:lnSpc>
                        <a:spcBef>
                          <a:spcPts val="0"/>
                        </a:spcBef>
                        <a:spcAft>
                          <a:spcPts val="0"/>
                        </a:spcAft>
                      </a:pPr>
                      <a:r>
                        <a:rPr lang="en-US" sz="1300" dirty="0">
                          <a:effectLst/>
                          <a:latin typeface="+mn-lt"/>
                          <a:ea typeface="Calibri"/>
                          <a:cs typeface="Times New Roman"/>
                        </a:rPr>
                        <a:t>Application of Osteopathic theory and principles</a:t>
                      </a:r>
                    </a:p>
                  </a:txBody>
                  <a:tcPr marL="75332" marR="75332" marT="0" marB="0" anchor="ctr"/>
                </a:tc>
                <a:tc>
                  <a:txBody>
                    <a:bodyPr/>
                    <a:lstStyle/>
                    <a:p>
                      <a:pPr marL="0" marR="0" algn="ctr">
                        <a:lnSpc>
                          <a:spcPct val="100000"/>
                        </a:lnSpc>
                        <a:spcBef>
                          <a:spcPts val="0"/>
                        </a:spcBef>
                        <a:spcAft>
                          <a:spcPts val="0"/>
                        </a:spcAft>
                      </a:pPr>
                      <a:r>
                        <a:rPr lang="en-US" sz="1300" dirty="0">
                          <a:effectLst/>
                          <a:latin typeface="+mn-lt"/>
                          <a:ea typeface="Calibri"/>
                          <a:cs typeface="Times New Roman"/>
                        </a:rPr>
                        <a:t>OPP Labs</a:t>
                      </a:r>
                    </a:p>
                  </a:txBody>
                  <a:tcPr marL="75332" marR="75332" marT="0" marB="0" anchor="ctr"/>
                </a:tc>
                <a:tc>
                  <a:txBody>
                    <a:bodyPr/>
                    <a:lstStyle/>
                    <a:p>
                      <a:pPr marL="0" marR="0" algn="ctr">
                        <a:lnSpc>
                          <a:spcPct val="100000"/>
                        </a:lnSpc>
                        <a:spcBef>
                          <a:spcPts val="0"/>
                        </a:spcBef>
                        <a:spcAft>
                          <a:spcPts val="0"/>
                        </a:spcAft>
                      </a:pPr>
                      <a:r>
                        <a:rPr lang="en-US" sz="1300" dirty="0">
                          <a:effectLst/>
                          <a:latin typeface="+mn-lt"/>
                          <a:ea typeface="Calibri"/>
                          <a:cs typeface="Times New Roman"/>
                        </a:rPr>
                        <a:t>Practical Examinations</a:t>
                      </a:r>
                    </a:p>
                  </a:txBody>
                  <a:tcPr marL="75332" marR="75332" marT="0" marB="0" anchor="ctr"/>
                </a:tc>
                <a:extLst>
                  <a:ext uri="{0D108BD9-81ED-4DB2-BD59-A6C34878D82A}">
                    <a16:rowId xmlns:a16="http://schemas.microsoft.com/office/drawing/2014/main" val="1928251819"/>
                  </a:ext>
                </a:extLst>
              </a:tr>
            </a:tbl>
          </a:graphicData>
        </a:graphic>
      </p:graphicFrame>
    </p:spTree>
    <p:custDataLst>
      <p:tags r:id="rId1"/>
    </p:custDataLst>
    <p:extLst>
      <p:ext uri="{BB962C8B-B14F-4D97-AF65-F5344CB8AC3E}">
        <p14:creationId xmlns:p14="http://schemas.microsoft.com/office/powerpoint/2010/main" val="81948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642B762-065B-6B42-9DA2-AFF47031590E}"/>
              </a:ext>
            </a:extLst>
          </p:cNvPr>
          <p:cNvSpPr>
            <a:spLocks noGrp="1"/>
          </p:cNvSpPr>
          <p:nvPr>
            <p:ph type="title"/>
          </p:nvPr>
        </p:nvSpPr>
        <p:spPr>
          <a:xfrm>
            <a:off x="685799" y="764373"/>
            <a:ext cx="3977639" cy="1600200"/>
          </a:xfrm>
        </p:spPr>
        <p:txBody>
          <a:bodyPr anchor="b">
            <a:normAutofit/>
          </a:bodyPr>
          <a:lstStyle/>
          <a:p>
            <a:pPr algn="l"/>
            <a:r>
              <a:rPr lang="en-US" sz="3200"/>
              <a:t>Grading Grid</a:t>
            </a:r>
          </a:p>
        </p:txBody>
      </p:sp>
      <p:sp>
        <p:nvSpPr>
          <p:cNvPr id="9" name="Content Placeholder 8">
            <a:extLst>
              <a:ext uri="{FF2B5EF4-FFF2-40B4-BE49-F238E27FC236}">
                <a16:creationId xmlns:a16="http://schemas.microsoft.com/office/drawing/2014/main" id="{3C5E480E-4FF1-D447-A4E9-0AB1B57DF4F1}"/>
              </a:ext>
            </a:extLst>
          </p:cNvPr>
          <p:cNvSpPr>
            <a:spLocks noGrp="1"/>
          </p:cNvSpPr>
          <p:nvPr>
            <p:ph idx="1"/>
          </p:nvPr>
        </p:nvSpPr>
        <p:spPr>
          <a:xfrm>
            <a:off x="685800" y="2364573"/>
            <a:ext cx="3977639" cy="3854112"/>
          </a:xfrm>
        </p:spPr>
        <p:txBody>
          <a:bodyPr vert="horz" lIns="91440" tIns="45720" rIns="91440" bIns="45720" rtlCol="0" anchor="t">
            <a:normAutofit/>
          </a:bodyPr>
          <a:lstStyle/>
          <a:p>
            <a:r>
              <a:rPr lang="en-US" sz="1200" b="1" dirty="0"/>
              <a:t>Medical Knowledge skills</a:t>
            </a:r>
          </a:p>
          <a:p>
            <a:pPr lvl="1"/>
            <a:r>
              <a:rPr lang="en-US" sz="1200" dirty="0"/>
              <a:t>3 theory block exams</a:t>
            </a:r>
          </a:p>
          <a:p>
            <a:pPr lvl="1"/>
            <a:r>
              <a:rPr lang="en-US" sz="1200" dirty="0"/>
              <a:t>Quizzes</a:t>
            </a:r>
          </a:p>
          <a:p>
            <a:r>
              <a:rPr lang="en-US" sz="1200" b="1" dirty="0"/>
              <a:t>Patient Care</a:t>
            </a:r>
          </a:p>
          <a:p>
            <a:pPr lvl="1"/>
            <a:r>
              <a:rPr lang="en-US" sz="1200" dirty="0"/>
              <a:t>3 theory block exams</a:t>
            </a:r>
          </a:p>
          <a:p>
            <a:pPr lvl="1"/>
            <a:r>
              <a:rPr lang="en-US" sz="1200" dirty="0"/>
              <a:t>Quizzes</a:t>
            </a:r>
          </a:p>
          <a:p>
            <a:r>
              <a:rPr lang="en-US" sz="1200" b="1" dirty="0"/>
              <a:t>Professionalism</a:t>
            </a:r>
          </a:p>
          <a:p>
            <a:pPr lvl="1"/>
            <a:r>
              <a:rPr lang="en-US" sz="1200" dirty="0"/>
              <a:t>Attendance</a:t>
            </a:r>
          </a:p>
          <a:p>
            <a:pPr lvl="1"/>
            <a:r>
              <a:rPr lang="en-US" sz="1200" dirty="0"/>
              <a:t>Participation</a:t>
            </a:r>
          </a:p>
          <a:p>
            <a:r>
              <a:rPr lang="en-US" sz="1200" b="1" dirty="0"/>
              <a:t>Interpersonal Communication</a:t>
            </a:r>
          </a:p>
          <a:p>
            <a:pPr lvl="1"/>
            <a:r>
              <a:rPr lang="en-US" sz="1200" dirty="0"/>
              <a:t>During exams</a:t>
            </a:r>
          </a:p>
          <a:p>
            <a:r>
              <a:rPr lang="en-US" sz="1200" b="1" dirty="0"/>
              <a:t>Osteopathic Principles and Practices</a:t>
            </a:r>
          </a:p>
          <a:p>
            <a:pPr lvl="1"/>
            <a:r>
              <a:rPr lang="en-US" sz="1200" dirty="0"/>
              <a:t>4 Practical Exams</a:t>
            </a:r>
          </a:p>
          <a:p>
            <a:r>
              <a:rPr lang="en-US" sz="1200" b="1" dirty="0"/>
              <a:t>You must pass ALL subdisciplines to pass the course</a:t>
            </a:r>
          </a:p>
        </p:txBody>
      </p:sp>
      <p:pic>
        <p:nvPicPr>
          <p:cNvPr id="3" name="Picture 2" descr="A table of information&#10;&#10;Description automatically generated with medium confidence">
            <a:extLst>
              <a:ext uri="{FF2B5EF4-FFF2-40B4-BE49-F238E27FC236}">
                <a16:creationId xmlns:a16="http://schemas.microsoft.com/office/drawing/2014/main" id="{588430F6-1CB6-AE5D-2751-DBBBB3BACED3}"/>
              </a:ext>
            </a:extLst>
          </p:cNvPr>
          <p:cNvPicPr>
            <a:picLocks noChangeAspect="1"/>
          </p:cNvPicPr>
          <p:nvPr/>
        </p:nvPicPr>
        <p:blipFill rotWithShape="1">
          <a:blip r:embed="rId2"/>
          <a:srcRect b="855"/>
          <a:stretch/>
        </p:blipFill>
        <p:spPr>
          <a:xfrm>
            <a:off x="5349237" y="590823"/>
            <a:ext cx="6307062" cy="5627862"/>
          </a:xfrm>
          <a:prstGeom prst="rect">
            <a:avLst/>
          </a:prstGeom>
        </p:spPr>
      </p:pic>
    </p:spTree>
    <p:extLst>
      <p:ext uri="{BB962C8B-B14F-4D97-AF65-F5344CB8AC3E}">
        <p14:creationId xmlns:p14="http://schemas.microsoft.com/office/powerpoint/2010/main" val="199099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DF62-175E-143E-EE10-ED0190ECE490}"/>
              </a:ext>
            </a:extLst>
          </p:cNvPr>
          <p:cNvSpPr>
            <a:spLocks noGrp="1"/>
          </p:cNvSpPr>
          <p:nvPr>
            <p:ph type="title"/>
          </p:nvPr>
        </p:nvSpPr>
        <p:spPr/>
        <p:txBody>
          <a:bodyPr/>
          <a:lstStyle/>
          <a:p>
            <a:r>
              <a:rPr lang="en-US"/>
              <a:t>To Pass the Course</a:t>
            </a:r>
          </a:p>
        </p:txBody>
      </p:sp>
      <p:pic>
        <p:nvPicPr>
          <p:cNvPr id="4" name="Content Placeholder 3" descr="A blue and yellow logo&#10;&#10;Description automatically generated">
            <a:extLst>
              <a:ext uri="{FF2B5EF4-FFF2-40B4-BE49-F238E27FC236}">
                <a16:creationId xmlns:a16="http://schemas.microsoft.com/office/drawing/2014/main" id="{0F84D254-FA6D-7963-2AC5-CF935F63F680}"/>
              </a:ext>
            </a:extLst>
          </p:cNvPr>
          <p:cNvPicPr>
            <a:picLocks noGrp="1" noChangeAspect="1"/>
          </p:cNvPicPr>
          <p:nvPr>
            <p:ph idx="1"/>
          </p:nvPr>
        </p:nvPicPr>
        <p:blipFill rotWithShape="1">
          <a:blip r:embed="rId2"/>
          <a:srcRect l="15254" t="25888" r="11186" b="15736"/>
          <a:stretch/>
        </p:blipFill>
        <p:spPr>
          <a:xfrm>
            <a:off x="10181967" y="5658930"/>
            <a:ext cx="1818214" cy="961936"/>
          </a:xfrm>
          <a:prstGeom prst="rect">
            <a:avLst/>
          </a:prstGeom>
        </p:spPr>
      </p:pic>
      <p:graphicFrame>
        <p:nvGraphicFramePr>
          <p:cNvPr id="3" name="Table 2">
            <a:extLst>
              <a:ext uri="{FF2B5EF4-FFF2-40B4-BE49-F238E27FC236}">
                <a16:creationId xmlns:a16="http://schemas.microsoft.com/office/drawing/2014/main" id="{E4A72FB4-B301-B597-379F-CF7559C62C68}"/>
              </a:ext>
            </a:extLst>
          </p:cNvPr>
          <p:cNvGraphicFramePr>
            <a:graphicFrameLocks noGrp="1"/>
          </p:cNvGraphicFramePr>
          <p:nvPr/>
        </p:nvGraphicFramePr>
        <p:xfrm>
          <a:off x="2619117" y="2065355"/>
          <a:ext cx="6953766" cy="3700193"/>
        </p:xfrm>
        <a:graphic>
          <a:graphicData uri="http://schemas.openxmlformats.org/drawingml/2006/table">
            <a:tbl>
              <a:tblPr firstRow="1" firstCol="1">
                <a:tableStyleId>{5C22544A-7EE6-4342-B048-85BDC9FD1C3A}</a:tableStyleId>
              </a:tblPr>
              <a:tblGrid>
                <a:gridCol w="6953766">
                  <a:extLst>
                    <a:ext uri="{9D8B030D-6E8A-4147-A177-3AD203B41FA5}">
                      <a16:colId xmlns:a16="http://schemas.microsoft.com/office/drawing/2014/main" val="3891767179"/>
                    </a:ext>
                  </a:extLst>
                </a:gridCol>
              </a:tblGrid>
              <a:tr h="478779">
                <a:tc>
                  <a:txBody>
                    <a:bodyPr/>
                    <a:lstStyle/>
                    <a:p>
                      <a:pPr marL="0" marR="0" algn="ctr">
                        <a:lnSpc>
                          <a:spcPct val="120000"/>
                        </a:lnSpc>
                        <a:spcBef>
                          <a:spcPts val="0"/>
                        </a:spcBef>
                        <a:spcAft>
                          <a:spcPts val="0"/>
                        </a:spcAft>
                      </a:pPr>
                      <a:r>
                        <a:rPr lang="en-US" sz="2000" dirty="0">
                          <a:effectLst/>
                        </a:rPr>
                        <a:t>To Achieve a Pass in the OPP3 course you must:</a:t>
                      </a:r>
                      <a:endParaRPr lang="en-US" sz="2000" dirty="0">
                        <a:effectLst/>
                        <a:latin typeface="Century Gothic" panose="020B0502020202020204" pitchFamily="34" charset="0"/>
                        <a:ea typeface="Meiryo" panose="020B0604030504040204" pitchFamily="34" charset="-128"/>
                        <a:cs typeface="Gisha" panose="020B0502040204020203" pitchFamily="34" charset="-79"/>
                      </a:endParaRPr>
                    </a:p>
                  </a:txBody>
                  <a:tcPr marL="66675" marR="66675" marT="0" marB="0"/>
                </a:tc>
                <a:extLst>
                  <a:ext uri="{0D108BD9-81ED-4DB2-BD59-A6C34878D82A}">
                    <a16:rowId xmlns:a16="http://schemas.microsoft.com/office/drawing/2014/main" val="2323256627"/>
                  </a:ext>
                </a:extLst>
              </a:tr>
              <a:tr h="384994">
                <a:tc>
                  <a:txBody>
                    <a:bodyPr/>
                    <a:lstStyle/>
                    <a:p>
                      <a:pPr marL="0" marR="0" algn="ctr">
                        <a:lnSpc>
                          <a:spcPct val="120000"/>
                        </a:lnSpc>
                        <a:spcBef>
                          <a:spcPts val="0"/>
                        </a:spcBef>
                        <a:spcAft>
                          <a:spcPts val="0"/>
                        </a:spcAft>
                      </a:pPr>
                      <a:r>
                        <a:rPr lang="en-US" sz="1800" dirty="0">
                          <a:effectLst/>
                        </a:rPr>
                        <a:t>(all scores are without rounding)</a:t>
                      </a:r>
                      <a:endParaRPr lang="en-US" sz="1800" dirty="0">
                        <a:effectLst/>
                        <a:latin typeface="Century Gothic" panose="020B0502020202020204" pitchFamily="34" charset="0"/>
                        <a:ea typeface="Meiryo" panose="020B0604030504040204" pitchFamily="34" charset="-128"/>
                        <a:cs typeface="Gisha" panose="020B0502040204020203" pitchFamily="34" charset="-79"/>
                      </a:endParaRPr>
                    </a:p>
                  </a:txBody>
                  <a:tcPr marL="66675" marR="66675" marT="0" marB="0"/>
                </a:tc>
                <a:extLst>
                  <a:ext uri="{0D108BD9-81ED-4DB2-BD59-A6C34878D82A}">
                    <a16:rowId xmlns:a16="http://schemas.microsoft.com/office/drawing/2014/main" val="317686378"/>
                  </a:ext>
                </a:extLst>
              </a:tr>
              <a:tr h="384994">
                <a:tc>
                  <a:txBody>
                    <a:bodyPr/>
                    <a:lstStyle/>
                    <a:p>
                      <a:pPr marL="342900" marR="0" lvl="0" indent="-342900">
                        <a:lnSpc>
                          <a:spcPct val="120000"/>
                        </a:lnSpc>
                        <a:spcBef>
                          <a:spcPts val="0"/>
                        </a:spcBef>
                        <a:spcAft>
                          <a:spcPts val="0"/>
                        </a:spcAft>
                        <a:buFont typeface="Symbol" pitchFamily="2" charset="2"/>
                        <a:buChar char=""/>
                      </a:pPr>
                      <a:r>
                        <a:rPr lang="en-US" sz="1800" b="0" dirty="0">
                          <a:effectLst/>
                        </a:rPr>
                        <a:t>Achieve a 70.0% or higher in your overall OPP3 Course Grade</a:t>
                      </a:r>
                      <a:endParaRPr lang="en-US" sz="1800" b="0" dirty="0">
                        <a:effectLst/>
                        <a:latin typeface="Century Gothic" panose="020B0502020202020204" pitchFamily="34" charset="0"/>
                        <a:ea typeface="Meiryo" panose="020B0604030504040204" pitchFamily="34" charset="-128"/>
                        <a:cs typeface="Gisha" panose="020B0502040204020203" pitchFamily="34" charset="-79"/>
                      </a:endParaRPr>
                    </a:p>
                  </a:txBody>
                  <a:tcPr marL="66675" marR="66675" marT="0" marB="0"/>
                </a:tc>
                <a:extLst>
                  <a:ext uri="{0D108BD9-81ED-4DB2-BD59-A6C34878D82A}">
                    <a16:rowId xmlns:a16="http://schemas.microsoft.com/office/drawing/2014/main" val="2482321234"/>
                  </a:ext>
                </a:extLst>
              </a:tr>
              <a:tr h="785902">
                <a:tc>
                  <a:txBody>
                    <a:bodyPr/>
                    <a:lstStyle/>
                    <a:p>
                      <a:pPr marL="342900" marR="0" lvl="0" indent="-342900">
                        <a:lnSpc>
                          <a:spcPct val="120000"/>
                        </a:lnSpc>
                        <a:spcBef>
                          <a:spcPts val="0"/>
                        </a:spcBef>
                        <a:spcAft>
                          <a:spcPts val="0"/>
                        </a:spcAft>
                        <a:buFont typeface="Symbol" pitchFamily="2" charset="2"/>
                        <a:buChar char=""/>
                      </a:pPr>
                      <a:r>
                        <a:rPr lang="en-US" sz="1800" b="0" dirty="0">
                          <a:effectLst/>
                        </a:rPr>
                        <a:t>Achieve a 70.0% or higher average on items listed on the grading grid in each of the competency categories (PC, OPP, MK, ICS, and Professionalism)</a:t>
                      </a:r>
                      <a:endParaRPr lang="en-US" sz="1800" b="0" dirty="0">
                        <a:effectLst/>
                        <a:latin typeface="Century Gothic" panose="020B0502020202020204" pitchFamily="34" charset="0"/>
                        <a:ea typeface="Meiryo" panose="020B0604030504040204" pitchFamily="34" charset="-128"/>
                        <a:cs typeface="Gisha" panose="020B0502040204020203" pitchFamily="34" charset="-79"/>
                      </a:endParaRPr>
                    </a:p>
                  </a:txBody>
                  <a:tcPr marL="66675" marR="66675" marT="0" marB="0"/>
                </a:tc>
                <a:extLst>
                  <a:ext uri="{0D108BD9-81ED-4DB2-BD59-A6C34878D82A}">
                    <a16:rowId xmlns:a16="http://schemas.microsoft.com/office/drawing/2014/main" val="1728627116"/>
                  </a:ext>
                </a:extLst>
              </a:tr>
              <a:tr h="384994">
                <a:tc>
                  <a:txBody>
                    <a:bodyPr/>
                    <a:lstStyle/>
                    <a:p>
                      <a:pPr marL="342900" marR="0" lvl="0" indent="-342900">
                        <a:lnSpc>
                          <a:spcPct val="120000"/>
                        </a:lnSpc>
                        <a:spcBef>
                          <a:spcPts val="0"/>
                        </a:spcBef>
                        <a:spcAft>
                          <a:spcPts val="0"/>
                        </a:spcAft>
                        <a:buFont typeface="Symbol" pitchFamily="2" charset="2"/>
                        <a:buChar char=""/>
                      </a:pPr>
                      <a:r>
                        <a:rPr lang="en-US" sz="1800" b="0" dirty="0">
                          <a:effectLst/>
                        </a:rPr>
                        <a:t>Achieve a 70.0% or higher on the Comprehensive Practical Exam</a:t>
                      </a:r>
                      <a:endParaRPr lang="en-US" sz="1800" b="0" dirty="0">
                        <a:effectLst/>
                        <a:latin typeface="Century Gothic" panose="020B0502020202020204" pitchFamily="34" charset="0"/>
                        <a:ea typeface="Meiryo" panose="020B0604030504040204" pitchFamily="34" charset="-128"/>
                        <a:cs typeface="Gisha" panose="020B0502040204020203" pitchFamily="34" charset="-79"/>
                      </a:endParaRPr>
                    </a:p>
                  </a:txBody>
                  <a:tcPr marL="66675" marR="66675" marT="0" marB="0"/>
                </a:tc>
                <a:extLst>
                  <a:ext uri="{0D108BD9-81ED-4DB2-BD59-A6C34878D82A}">
                    <a16:rowId xmlns:a16="http://schemas.microsoft.com/office/drawing/2014/main" val="196435539"/>
                  </a:ext>
                </a:extLst>
              </a:tr>
              <a:tr h="384994">
                <a:tc>
                  <a:txBody>
                    <a:bodyPr/>
                    <a:lstStyle/>
                    <a:p>
                      <a:pPr marL="342900" marR="0" lvl="0" indent="-342900">
                        <a:lnSpc>
                          <a:spcPct val="120000"/>
                        </a:lnSpc>
                        <a:spcBef>
                          <a:spcPts val="0"/>
                        </a:spcBef>
                        <a:spcAft>
                          <a:spcPts val="0"/>
                        </a:spcAft>
                        <a:buFont typeface="Symbol" pitchFamily="2" charset="2"/>
                        <a:buChar char=""/>
                      </a:pPr>
                      <a:r>
                        <a:rPr lang="en-US" sz="1800" b="0" dirty="0">
                          <a:effectLst/>
                        </a:rPr>
                        <a:t>Attend 79% of the required sessions for the course. Total required events = 28.</a:t>
                      </a:r>
                      <a:endParaRPr lang="en-US" sz="1800" b="0" dirty="0">
                        <a:effectLst/>
                        <a:latin typeface="Century Gothic" panose="020B0502020202020204" pitchFamily="34" charset="0"/>
                        <a:ea typeface="Meiryo" panose="020B0604030504040204" pitchFamily="34" charset="-128"/>
                        <a:cs typeface="Gisha" panose="020B0502040204020203" pitchFamily="34" charset="-79"/>
                      </a:endParaRPr>
                    </a:p>
                  </a:txBody>
                  <a:tcPr marL="66675" marR="66675" marT="0" marB="0"/>
                </a:tc>
                <a:extLst>
                  <a:ext uri="{0D108BD9-81ED-4DB2-BD59-A6C34878D82A}">
                    <a16:rowId xmlns:a16="http://schemas.microsoft.com/office/drawing/2014/main" val="821770915"/>
                  </a:ext>
                </a:extLst>
              </a:tr>
            </a:tbl>
          </a:graphicData>
        </a:graphic>
      </p:graphicFrame>
    </p:spTree>
    <p:extLst>
      <p:ext uri="{BB962C8B-B14F-4D97-AF65-F5344CB8AC3E}">
        <p14:creationId xmlns:p14="http://schemas.microsoft.com/office/powerpoint/2010/main" val="2173241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25E6-129F-AABA-1D88-6BB40883F06E}"/>
              </a:ext>
            </a:extLst>
          </p:cNvPr>
          <p:cNvSpPr>
            <a:spLocks noGrp="1"/>
          </p:cNvSpPr>
          <p:nvPr>
            <p:ph type="title"/>
          </p:nvPr>
        </p:nvSpPr>
        <p:spPr>
          <a:xfrm>
            <a:off x="642" y="1238190"/>
            <a:ext cx="4252442" cy="4064628"/>
          </a:xfrm>
        </p:spPr>
        <p:txBody>
          <a:bodyPr>
            <a:normAutofit/>
          </a:bodyPr>
          <a:lstStyle/>
          <a:p>
            <a:r>
              <a:rPr lang="en-US" dirty="0"/>
              <a:t>What can be remediated</a:t>
            </a:r>
            <a:r>
              <a:rPr lang="en-US" dirty="0">
                <a:solidFill>
                  <a:srgbClr val="000000"/>
                </a:solidFill>
              </a:rPr>
              <a:t>?</a:t>
            </a:r>
            <a:endParaRPr lang="en-US" dirty="0">
              <a:solidFill>
                <a:srgbClr val="FFFFFF"/>
              </a:solidFill>
            </a:endParaRPr>
          </a:p>
        </p:txBody>
      </p:sp>
      <p:sp>
        <p:nvSpPr>
          <p:cNvPr id="3" name="Content Placeholder 2">
            <a:extLst>
              <a:ext uri="{FF2B5EF4-FFF2-40B4-BE49-F238E27FC236}">
                <a16:creationId xmlns:a16="http://schemas.microsoft.com/office/drawing/2014/main" id="{033BC394-3FA0-7E6D-0237-ECC8159D0A16}"/>
              </a:ext>
            </a:extLst>
          </p:cNvPr>
          <p:cNvSpPr>
            <a:spLocks noGrp="1"/>
          </p:cNvSpPr>
          <p:nvPr>
            <p:ph idx="1"/>
          </p:nvPr>
        </p:nvSpPr>
        <p:spPr>
          <a:xfrm>
            <a:off x="5370153" y="1526033"/>
            <a:ext cx="5536397" cy="3935281"/>
          </a:xfrm>
        </p:spPr>
        <p:txBody>
          <a:bodyPr>
            <a:normAutofit/>
          </a:bodyPr>
          <a:lstStyle/>
          <a:p>
            <a:r>
              <a:rPr lang="en-US"/>
              <a:t>Medical Knowledge – with similar cumulative exam</a:t>
            </a:r>
          </a:p>
          <a:p>
            <a:r>
              <a:rPr lang="en-US"/>
              <a:t>Interpersonal communication – with assignment</a:t>
            </a:r>
          </a:p>
          <a:p>
            <a:r>
              <a:rPr lang="en-US"/>
              <a:t>Professionalism – with assignment</a:t>
            </a:r>
          </a:p>
          <a:p>
            <a:r>
              <a:rPr lang="en-US"/>
              <a:t>Comprehensive Practical Exam – with retake of exam</a:t>
            </a:r>
          </a:p>
        </p:txBody>
      </p:sp>
      <p:pic>
        <p:nvPicPr>
          <p:cNvPr id="5" name="Content Placeholder 3" descr="A blue and yellow logo&#10;&#10;Description automatically generated">
            <a:extLst>
              <a:ext uri="{FF2B5EF4-FFF2-40B4-BE49-F238E27FC236}">
                <a16:creationId xmlns:a16="http://schemas.microsoft.com/office/drawing/2014/main" id="{AEA57004-B5B6-4C92-38D9-0CCEDDDC6B6E}"/>
              </a:ext>
            </a:extLst>
          </p:cNvPr>
          <p:cNvPicPr>
            <a:picLocks noChangeAspect="1"/>
          </p:cNvPicPr>
          <p:nvPr/>
        </p:nvPicPr>
        <p:blipFill rotWithShape="1">
          <a:blip r:embed="rId2"/>
          <a:srcRect l="15254" t="25888" r="11186" b="15736"/>
          <a:stretch/>
        </p:blipFill>
        <p:spPr>
          <a:xfrm>
            <a:off x="10330248" y="5562825"/>
            <a:ext cx="1571079" cy="831188"/>
          </a:xfrm>
          <a:prstGeom prst="rect">
            <a:avLst/>
          </a:prstGeom>
        </p:spPr>
      </p:pic>
    </p:spTree>
    <p:extLst>
      <p:ext uri="{BB962C8B-B14F-4D97-AF65-F5344CB8AC3E}">
        <p14:creationId xmlns:p14="http://schemas.microsoft.com/office/powerpoint/2010/main" val="3188351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mage result for written exams">
            <a:extLst>
              <a:ext uri="{FF2B5EF4-FFF2-40B4-BE49-F238E27FC236}">
                <a16:creationId xmlns:a16="http://schemas.microsoft.com/office/drawing/2014/main" id="{BD6C0978-A017-024D-9780-C58857D1BC05}"/>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7183" r="30658" b="-2"/>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64502D-AFC1-E841-832A-990A3DA6F481}"/>
              </a:ext>
            </a:extLst>
          </p:cNvPr>
          <p:cNvSpPr>
            <a:spLocks noGrp="1"/>
          </p:cNvSpPr>
          <p:nvPr>
            <p:ph type="title"/>
          </p:nvPr>
        </p:nvSpPr>
        <p:spPr>
          <a:xfrm>
            <a:off x="804998" y="798445"/>
            <a:ext cx="4803636" cy="1311664"/>
          </a:xfrm>
        </p:spPr>
        <p:txBody>
          <a:bodyPr>
            <a:normAutofit fontScale="90000"/>
          </a:bodyPr>
          <a:lstStyle/>
          <a:p>
            <a:r>
              <a:rPr lang="en-US" dirty="0">
                <a:solidFill>
                  <a:srgbClr val="000000"/>
                </a:solidFill>
              </a:rPr>
              <a:t>Medical Knowledge Skills</a:t>
            </a:r>
          </a:p>
        </p:txBody>
      </p:sp>
      <p:sp>
        <p:nvSpPr>
          <p:cNvPr id="3" name="Content Placeholder 2">
            <a:extLst>
              <a:ext uri="{FF2B5EF4-FFF2-40B4-BE49-F238E27FC236}">
                <a16:creationId xmlns:a16="http://schemas.microsoft.com/office/drawing/2014/main" id="{1B901F98-EDC1-0647-A092-899B23A87C45}"/>
              </a:ext>
            </a:extLst>
          </p:cNvPr>
          <p:cNvSpPr>
            <a:spLocks noGrp="1"/>
          </p:cNvSpPr>
          <p:nvPr>
            <p:ph idx="1"/>
          </p:nvPr>
        </p:nvSpPr>
        <p:spPr>
          <a:xfrm>
            <a:off x="804997" y="2272143"/>
            <a:ext cx="4706803" cy="3788830"/>
          </a:xfrm>
        </p:spPr>
        <p:txBody>
          <a:bodyPr anchor="ctr">
            <a:normAutofit/>
          </a:bodyPr>
          <a:lstStyle/>
          <a:p>
            <a:r>
              <a:rPr lang="en-US" sz="2000" b="1" dirty="0">
                <a:solidFill>
                  <a:srgbClr val="000000"/>
                </a:solidFill>
              </a:rPr>
              <a:t>3 Written Skill Examinations</a:t>
            </a:r>
          </a:p>
          <a:p>
            <a:pPr lvl="1"/>
            <a:r>
              <a:rPr lang="en-US" dirty="0">
                <a:solidFill>
                  <a:srgbClr val="000000"/>
                </a:solidFill>
              </a:rPr>
              <a:t>~40% of each theory exam</a:t>
            </a:r>
          </a:p>
          <a:p>
            <a:pPr lvl="1"/>
            <a:r>
              <a:rPr lang="en-US" sz="2000" dirty="0">
                <a:solidFill>
                  <a:srgbClr val="000000"/>
                </a:solidFill>
              </a:rPr>
              <a:t>Always cumulative </a:t>
            </a:r>
            <a:endParaRPr lang="en-US" dirty="0"/>
          </a:p>
          <a:p>
            <a:pPr lvl="1"/>
            <a:r>
              <a:rPr lang="en-US" sz="2000" dirty="0">
                <a:solidFill>
                  <a:srgbClr val="000000"/>
                </a:solidFill>
              </a:rPr>
              <a:t>Focus on board content </a:t>
            </a:r>
          </a:p>
          <a:p>
            <a:r>
              <a:rPr lang="en-US" sz="2000" b="1" dirty="0">
                <a:solidFill>
                  <a:srgbClr val="000000"/>
                </a:solidFill>
              </a:rPr>
              <a:t>Direct Study Quizzes</a:t>
            </a:r>
          </a:p>
          <a:p>
            <a:r>
              <a:rPr lang="en-US" b="1" dirty="0">
                <a:solidFill>
                  <a:srgbClr val="000000"/>
                </a:solidFill>
              </a:rPr>
              <a:t>MUST PASS THIS SUBDISCIPLINE TO PASS THE COURSE</a:t>
            </a:r>
          </a:p>
          <a:p>
            <a:r>
              <a:rPr lang="en-US" sz="2000" dirty="0">
                <a:solidFill>
                  <a:srgbClr val="000000"/>
                </a:solidFill>
              </a:rPr>
              <a:t>Can be </a:t>
            </a:r>
            <a:r>
              <a:rPr lang="en-US" sz="2000" dirty="0">
                <a:solidFill>
                  <a:schemeClr val="accent1"/>
                </a:solidFill>
              </a:rPr>
              <a:t>REMEDIATED</a:t>
            </a:r>
          </a:p>
        </p:txBody>
      </p:sp>
    </p:spTree>
    <p:extLst>
      <p:ext uri="{BB962C8B-B14F-4D97-AF65-F5344CB8AC3E}">
        <p14:creationId xmlns:p14="http://schemas.microsoft.com/office/powerpoint/2010/main" val="46880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092BA-3D8E-AA97-4708-468BB426B7CB}"/>
              </a:ext>
            </a:extLst>
          </p:cNvPr>
          <p:cNvSpPr>
            <a:spLocks noGrp="1"/>
          </p:cNvSpPr>
          <p:nvPr>
            <p:ph type="title"/>
          </p:nvPr>
        </p:nvSpPr>
        <p:spPr/>
        <p:txBody>
          <a:bodyPr>
            <a:normAutofit/>
          </a:bodyPr>
          <a:lstStyle/>
          <a:p>
            <a:r>
              <a:rPr lang="en-US" dirty="0"/>
              <a:t>I hope you took it easy over the summer…</a:t>
            </a:r>
          </a:p>
        </p:txBody>
      </p:sp>
      <p:pic>
        <p:nvPicPr>
          <p:cNvPr id="8" name="Content Placeholder 7" descr="A person sitting on a couch playing a guitar&#10;&#10;Description automatically generated">
            <a:extLst>
              <a:ext uri="{FF2B5EF4-FFF2-40B4-BE49-F238E27FC236}">
                <a16:creationId xmlns:a16="http://schemas.microsoft.com/office/drawing/2014/main" id="{2F213F08-A162-D4DA-B968-9EDED3CF6E78}"/>
              </a:ext>
            </a:extLst>
          </p:cNvPr>
          <p:cNvPicPr>
            <a:picLocks noGrp="1" noChangeAspect="1"/>
          </p:cNvPicPr>
          <p:nvPr>
            <p:ph idx="1"/>
          </p:nvPr>
        </p:nvPicPr>
        <p:blipFill>
          <a:blip r:embed="rId3"/>
          <a:stretch>
            <a:fillRect/>
          </a:stretch>
        </p:blipFill>
        <p:spPr>
          <a:xfrm>
            <a:off x="434340" y="2623825"/>
            <a:ext cx="5214731" cy="3469802"/>
          </a:xfrm>
        </p:spPr>
      </p:pic>
      <p:pic>
        <p:nvPicPr>
          <p:cNvPr id="10" name="Picture 9" descr="Two cats sleeping on a couch&#10;&#10;Description automatically generated">
            <a:extLst>
              <a:ext uri="{FF2B5EF4-FFF2-40B4-BE49-F238E27FC236}">
                <a16:creationId xmlns:a16="http://schemas.microsoft.com/office/drawing/2014/main" id="{F78B4A5D-B4C3-6771-2B74-9EF35650B048}"/>
              </a:ext>
            </a:extLst>
          </p:cNvPr>
          <p:cNvPicPr>
            <a:picLocks noChangeAspect="1"/>
          </p:cNvPicPr>
          <p:nvPr/>
        </p:nvPicPr>
        <p:blipFill>
          <a:blip r:embed="rId4"/>
          <a:stretch>
            <a:fillRect/>
          </a:stretch>
        </p:blipFill>
        <p:spPr>
          <a:xfrm>
            <a:off x="6687031" y="2623826"/>
            <a:ext cx="4819169" cy="3469802"/>
          </a:xfrm>
          <a:prstGeom prst="rect">
            <a:avLst/>
          </a:prstGeom>
        </p:spPr>
      </p:pic>
    </p:spTree>
    <p:extLst>
      <p:ext uri="{BB962C8B-B14F-4D97-AF65-F5344CB8AC3E}">
        <p14:creationId xmlns:p14="http://schemas.microsoft.com/office/powerpoint/2010/main" val="291448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C1E8-86D9-9559-A84B-A322B5D6250F}"/>
              </a:ext>
            </a:extLst>
          </p:cNvPr>
          <p:cNvSpPr>
            <a:spLocks noGrp="1"/>
          </p:cNvSpPr>
          <p:nvPr>
            <p:ph type="title"/>
          </p:nvPr>
        </p:nvSpPr>
        <p:spPr>
          <a:xfrm>
            <a:off x="2895600" y="764373"/>
            <a:ext cx="4843272" cy="1293028"/>
          </a:xfrm>
        </p:spPr>
        <p:txBody>
          <a:bodyPr/>
          <a:lstStyle/>
          <a:p>
            <a:r>
              <a:rPr lang="en-US" dirty="0"/>
              <a:t>Patient Care</a:t>
            </a:r>
          </a:p>
        </p:txBody>
      </p:sp>
      <p:pic>
        <p:nvPicPr>
          <p:cNvPr id="4" name="Content Placeholder 3" descr="A nurse touching an old person in a wheelchair&#10;&#10;AI-generated content may be incorrect.">
            <a:extLst>
              <a:ext uri="{FF2B5EF4-FFF2-40B4-BE49-F238E27FC236}">
                <a16:creationId xmlns:a16="http://schemas.microsoft.com/office/drawing/2014/main" id="{7EFAD793-9847-5E06-A4AE-5DCF2D0D87E3}"/>
              </a:ext>
            </a:extLst>
          </p:cNvPr>
          <p:cNvPicPr>
            <a:picLocks noGrp="1" noChangeAspect="1"/>
          </p:cNvPicPr>
          <p:nvPr>
            <p:ph idx="1"/>
          </p:nvPr>
        </p:nvPicPr>
        <p:blipFill>
          <a:blip r:embed="rId2"/>
          <a:stretch>
            <a:fillRect/>
          </a:stretch>
        </p:blipFill>
        <p:spPr>
          <a:xfrm>
            <a:off x="511549" y="2588774"/>
            <a:ext cx="5072902" cy="2536451"/>
          </a:xfrm>
          <a:prstGeom prst="rect">
            <a:avLst/>
          </a:prstGeom>
        </p:spPr>
      </p:pic>
      <p:sp>
        <p:nvSpPr>
          <p:cNvPr id="7" name="Content Placeholder 2">
            <a:extLst>
              <a:ext uri="{FF2B5EF4-FFF2-40B4-BE49-F238E27FC236}">
                <a16:creationId xmlns:a16="http://schemas.microsoft.com/office/drawing/2014/main" id="{B2B692AD-D4CE-1CAB-21E2-0C2B3F994B91}"/>
              </a:ext>
            </a:extLst>
          </p:cNvPr>
          <p:cNvSpPr txBox="1">
            <a:spLocks/>
          </p:cNvSpPr>
          <p:nvPr/>
        </p:nvSpPr>
        <p:spPr>
          <a:xfrm>
            <a:off x="6803461" y="2064879"/>
            <a:ext cx="4706803" cy="37888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000" b="1" dirty="0">
                <a:solidFill>
                  <a:srgbClr val="000000"/>
                </a:solidFill>
              </a:rPr>
              <a:t>3 Written Skill Examinations</a:t>
            </a:r>
          </a:p>
          <a:p>
            <a:pPr lvl="1"/>
            <a:r>
              <a:rPr lang="en-US" dirty="0">
                <a:solidFill>
                  <a:srgbClr val="000000"/>
                </a:solidFill>
              </a:rPr>
              <a:t>~60% of each theory exam</a:t>
            </a:r>
          </a:p>
          <a:p>
            <a:pPr lvl="1"/>
            <a:r>
              <a:rPr lang="en-US" dirty="0">
                <a:solidFill>
                  <a:srgbClr val="000000"/>
                </a:solidFill>
              </a:rPr>
              <a:t>Always cumulative </a:t>
            </a:r>
            <a:endParaRPr lang="en-US" dirty="0"/>
          </a:p>
          <a:p>
            <a:pPr lvl="1"/>
            <a:r>
              <a:rPr lang="en-US" dirty="0">
                <a:solidFill>
                  <a:srgbClr val="000000"/>
                </a:solidFill>
              </a:rPr>
              <a:t>Focus on board content </a:t>
            </a:r>
          </a:p>
          <a:p>
            <a:r>
              <a:rPr lang="en-US" sz="2000" b="1" dirty="0">
                <a:solidFill>
                  <a:srgbClr val="000000"/>
                </a:solidFill>
              </a:rPr>
              <a:t>Direct Study Quizzes</a:t>
            </a:r>
          </a:p>
          <a:p>
            <a:r>
              <a:rPr lang="en-US" sz="2000" b="1" dirty="0">
                <a:solidFill>
                  <a:srgbClr val="000000"/>
                </a:solidFill>
              </a:rPr>
              <a:t>Bonus Point will help with this!</a:t>
            </a:r>
          </a:p>
          <a:p>
            <a:r>
              <a:rPr lang="en-US" b="1" dirty="0">
                <a:solidFill>
                  <a:srgbClr val="000000"/>
                </a:solidFill>
              </a:rPr>
              <a:t>MUST PASS THIS SUBDISCIPLINE TO PASS THE COURSE</a:t>
            </a:r>
          </a:p>
          <a:p>
            <a:r>
              <a:rPr lang="en-US" sz="2000" dirty="0">
                <a:solidFill>
                  <a:srgbClr val="000000"/>
                </a:solidFill>
              </a:rPr>
              <a:t>Can </a:t>
            </a:r>
            <a:r>
              <a:rPr lang="en-US" sz="2000" dirty="0">
                <a:solidFill>
                  <a:schemeClr val="accent1"/>
                </a:solidFill>
              </a:rPr>
              <a:t>NOT</a:t>
            </a:r>
            <a:r>
              <a:rPr lang="en-US" sz="2000" dirty="0">
                <a:solidFill>
                  <a:srgbClr val="000000"/>
                </a:solidFill>
              </a:rPr>
              <a:t> be </a:t>
            </a:r>
            <a:r>
              <a:rPr lang="en-US" sz="2000" dirty="0">
                <a:solidFill>
                  <a:schemeClr val="accent1"/>
                </a:solidFill>
              </a:rPr>
              <a:t>REMEDIATED</a:t>
            </a:r>
            <a:endParaRPr lang="en-US" sz="2000">
              <a:solidFill>
                <a:schemeClr val="accent1"/>
              </a:solidFill>
            </a:endParaRPr>
          </a:p>
        </p:txBody>
      </p:sp>
    </p:spTree>
    <p:extLst>
      <p:ext uri="{BB962C8B-B14F-4D97-AF65-F5344CB8AC3E}">
        <p14:creationId xmlns:p14="http://schemas.microsoft.com/office/powerpoint/2010/main" val="2508625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631D-CDBC-4016-867E-ADE178097553}"/>
              </a:ext>
            </a:extLst>
          </p:cNvPr>
          <p:cNvSpPr>
            <a:spLocks noGrp="1"/>
          </p:cNvSpPr>
          <p:nvPr>
            <p:ph type="title"/>
          </p:nvPr>
        </p:nvSpPr>
        <p:spPr>
          <a:xfrm>
            <a:off x="-160529" y="1252053"/>
            <a:ext cx="6257291" cy="1293028"/>
          </a:xfrm>
        </p:spPr>
        <p:txBody>
          <a:bodyPr>
            <a:normAutofit/>
          </a:bodyPr>
          <a:lstStyle/>
          <a:p>
            <a:r>
              <a:rPr lang="en-US" dirty="0"/>
              <a:t>Bonus Points</a:t>
            </a:r>
            <a:br>
              <a:rPr lang="en-US" dirty="0"/>
            </a:br>
            <a:endParaRPr lang="en-US"/>
          </a:p>
        </p:txBody>
      </p:sp>
      <p:sp>
        <p:nvSpPr>
          <p:cNvPr id="3" name="Content Placeholder 2">
            <a:extLst>
              <a:ext uri="{FF2B5EF4-FFF2-40B4-BE49-F238E27FC236}">
                <a16:creationId xmlns:a16="http://schemas.microsoft.com/office/drawing/2014/main" id="{F729CF50-366E-4151-9DB1-9FCA86575C17}"/>
              </a:ext>
            </a:extLst>
          </p:cNvPr>
          <p:cNvSpPr>
            <a:spLocks noGrp="1"/>
          </p:cNvSpPr>
          <p:nvPr>
            <p:ph idx="1"/>
          </p:nvPr>
        </p:nvSpPr>
        <p:spPr>
          <a:xfrm>
            <a:off x="619760" y="2194560"/>
            <a:ext cx="6257290" cy="4024125"/>
          </a:xfrm>
        </p:spPr>
        <p:txBody>
          <a:bodyPr vert="horz" lIns="91440" tIns="45720" rIns="91440" bIns="45720" rtlCol="0" anchor="t">
            <a:normAutofit/>
          </a:bodyPr>
          <a:lstStyle/>
          <a:p>
            <a:r>
              <a:rPr lang="en-US" sz="1700" b="1" dirty="0">
                <a:solidFill>
                  <a:schemeClr val="accent1"/>
                </a:solidFill>
              </a:rPr>
              <a:t>Now added to PATIENT CARE portion of exam</a:t>
            </a:r>
          </a:p>
          <a:p>
            <a:r>
              <a:rPr lang="en-US" sz="1700" b="1" dirty="0"/>
              <a:t>1 point equivalent to one point on the block exam</a:t>
            </a:r>
            <a:endParaRPr lang="en-US" dirty="0"/>
          </a:p>
          <a:p>
            <a:r>
              <a:rPr lang="en-US" sz="1700" dirty="0"/>
              <a:t>Due 2 weeks before the exam (to the day)</a:t>
            </a:r>
          </a:p>
          <a:p>
            <a:r>
              <a:rPr lang="en-US" sz="1700" dirty="0"/>
              <a:t>5 test style questions in multiple choice format</a:t>
            </a:r>
          </a:p>
          <a:p>
            <a:pPr lvl="1"/>
            <a:r>
              <a:rPr lang="en-US" sz="1700" dirty="0"/>
              <a:t>4 distractors all with reasons why/why not correct</a:t>
            </a:r>
          </a:p>
          <a:p>
            <a:r>
              <a:rPr lang="en-US" sz="1700" dirty="0"/>
              <a:t>Limit one set per student per block</a:t>
            </a:r>
          </a:p>
          <a:p>
            <a:r>
              <a:rPr lang="en-US" sz="1700" dirty="0"/>
              <a:t>Your questions will be sent out to students as practice questions</a:t>
            </a:r>
          </a:p>
          <a:p>
            <a:r>
              <a:rPr lang="en-US" sz="1700" dirty="0"/>
              <a:t>No late questions will be accepted (you can’t do it after the exam)</a:t>
            </a:r>
          </a:p>
        </p:txBody>
      </p:sp>
      <p:pic>
        <p:nvPicPr>
          <p:cNvPr id="5" name="Picture 4" descr="Bubble sheet test paper and pencil">
            <a:extLst>
              <a:ext uri="{FF2B5EF4-FFF2-40B4-BE49-F238E27FC236}">
                <a16:creationId xmlns:a16="http://schemas.microsoft.com/office/drawing/2014/main" id="{7F1203E0-1680-47AB-9213-70B149DA466C}"/>
              </a:ext>
            </a:extLst>
          </p:cNvPr>
          <p:cNvPicPr>
            <a:picLocks noChangeAspect="1"/>
          </p:cNvPicPr>
          <p:nvPr/>
        </p:nvPicPr>
        <p:blipFill rotWithShape="1">
          <a:blip r:embed="rId2"/>
          <a:srcRect l="55713"/>
          <a:stretch/>
        </p:blipFill>
        <p:spPr>
          <a:xfrm>
            <a:off x="7519416" y="10"/>
            <a:ext cx="4672584" cy="6857989"/>
          </a:xfrm>
          <a:prstGeom prst="rect">
            <a:avLst/>
          </a:prstGeom>
        </p:spPr>
      </p:pic>
    </p:spTree>
    <p:extLst>
      <p:ext uri="{BB962C8B-B14F-4D97-AF65-F5344CB8AC3E}">
        <p14:creationId xmlns:p14="http://schemas.microsoft.com/office/powerpoint/2010/main" val="3557648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25E6-129F-AABA-1D88-6BB40883F06E}"/>
              </a:ext>
            </a:extLst>
          </p:cNvPr>
          <p:cNvSpPr>
            <a:spLocks noGrp="1"/>
          </p:cNvSpPr>
          <p:nvPr>
            <p:ph type="title"/>
          </p:nvPr>
        </p:nvSpPr>
        <p:spPr>
          <a:xfrm>
            <a:off x="1043631" y="809898"/>
            <a:ext cx="10173010" cy="1554480"/>
          </a:xfrm>
        </p:spPr>
        <p:txBody>
          <a:bodyPr anchor="ctr">
            <a:normAutofit/>
          </a:bodyPr>
          <a:lstStyle/>
          <a:p>
            <a:r>
              <a:rPr lang="en-US" sz="4800"/>
              <a:t>Patient Care vs. Medical Knowledge Stems</a:t>
            </a:r>
          </a:p>
        </p:txBody>
      </p:sp>
      <p:graphicFrame>
        <p:nvGraphicFramePr>
          <p:cNvPr id="7" name="Content Placeholder 2">
            <a:extLst>
              <a:ext uri="{FF2B5EF4-FFF2-40B4-BE49-F238E27FC236}">
                <a16:creationId xmlns:a16="http://schemas.microsoft.com/office/drawing/2014/main" id="{3CAF8883-CD9A-3B73-09E8-EF1CB6AA6D8A}"/>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1958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9B286-9B98-124A-933F-2F1BB0F35589}"/>
              </a:ext>
            </a:extLst>
          </p:cNvPr>
          <p:cNvSpPr>
            <a:spLocks noGrp="1"/>
          </p:cNvSpPr>
          <p:nvPr>
            <p:ph type="title"/>
          </p:nvPr>
        </p:nvSpPr>
        <p:spPr>
          <a:xfrm>
            <a:off x="1197863" y="928965"/>
            <a:ext cx="4898135" cy="1837944"/>
          </a:xfrm>
        </p:spPr>
        <p:txBody>
          <a:bodyPr anchor="b">
            <a:normAutofit/>
          </a:bodyPr>
          <a:lstStyle/>
          <a:p>
            <a:pPr algn="l"/>
            <a:r>
              <a:rPr lang="en-US" sz="3200" b="1" dirty="0"/>
              <a:t>Osteopathic Principles and Practices</a:t>
            </a:r>
          </a:p>
        </p:txBody>
      </p:sp>
      <p:sp>
        <p:nvSpPr>
          <p:cNvPr id="3" name="Content Placeholder 2">
            <a:extLst>
              <a:ext uri="{FF2B5EF4-FFF2-40B4-BE49-F238E27FC236}">
                <a16:creationId xmlns:a16="http://schemas.microsoft.com/office/drawing/2014/main" id="{60B22834-1BE6-874A-8BB0-4310541E5075}"/>
              </a:ext>
            </a:extLst>
          </p:cNvPr>
          <p:cNvSpPr>
            <a:spLocks noGrp="1"/>
          </p:cNvSpPr>
          <p:nvPr>
            <p:ph idx="1"/>
          </p:nvPr>
        </p:nvSpPr>
        <p:spPr>
          <a:xfrm>
            <a:off x="339534" y="2888857"/>
            <a:ext cx="4618341" cy="3854112"/>
          </a:xfrm>
        </p:spPr>
        <p:txBody>
          <a:bodyPr vert="horz" lIns="91440" tIns="45720" rIns="91440" bIns="45720" rtlCol="0" anchor="t">
            <a:normAutofit fontScale="92500" lnSpcReduction="10000"/>
          </a:bodyPr>
          <a:lstStyle/>
          <a:p>
            <a:r>
              <a:rPr lang="en-US" sz="2400" dirty="0"/>
              <a:t>OPP Practical Exams </a:t>
            </a:r>
          </a:p>
          <a:p>
            <a:pPr lvl="1"/>
            <a:r>
              <a:rPr lang="en-US" sz="2200" dirty="0"/>
              <a:t>4 This semester</a:t>
            </a:r>
          </a:p>
          <a:p>
            <a:pPr lvl="2"/>
            <a:r>
              <a:rPr lang="en-US" sz="2200" dirty="0"/>
              <a:t>BLT/MFR/OCMM</a:t>
            </a:r>
          </a:p>
          <a:p>
            <a:pPr lvl="2"/>
            <a:r>
              <a:rPr lang="en-US" sz="2200" dirty="0"/>
              <a:t>OCMM/Crossed syndromes</a:t>
            </a:r>
          </a:p>
          <a:p>
            <a:pPr lvl="2"/>
            <a:r>
              <a:rPr lang="en-US" sz="2200" dirty="0"/>
              <a:t>FPR/Extremities/LBP</a:t>
            </a:r>
          </a:p>
          <a:p>
            <a:pPr lvl="2"/>
            <a:r>
              <a:rPr lang="en-US" sz="2200" dirty="0"/>
              <a:t>Comprehensive exam </a:t>
            </a:r>
          </a:p>
          <a:p>
            <a:pPr lvl="1"/>
            <a:r>
              <a:rPr lang="en-US" sz="2400" b="1" dirty="0"/>
              <a:t>MUST PASS THIS SUBDISCIPLINE TO PASS THE COURSE</a:t>
            </a:r>
          </a:p>
          <a:p>
            <a:r>
              <a:rPr lang="en-US" sz="2000" dirty="0"/>
              <a:t>Can </a:t>
            </a:r>
            <a:r>
              <a:rPr lang="en-US" sz="2000" dirty="0">
                <a:solidFill>
                  <a:schemeClr val="accent1"/>
                </a:solidFill>
              </a:rPr>
              <a:t>NOT</a:t>
            </a:r>
            <a:r>
              <a:rPr lang="en-US" sz="2000" dirty="0"/>
              <a:t> be </a:t>
            </a:r>
            <a:r>
              <a:rPr lang="en-US" sz="2000" dirty="0">
                <a:solidFill>
                  <a:schemeClr val="accent1"/>
                </a:solidFill>
              </a:rPr>
              <a:t>REMEDIATED (but Comprehensive Practical CAN BE)</a:t>
            </a:r>
          </a:p>
          <a:p>
            <a:pPr lvl="1"/>
            <a:endParaRPr lang="en-US" sz="2400" b="1" dirty="0"/>
          </a:p>
          <a:p>
            <a:pPr lvl="1"/>
            <a:endParaRPr lang="en-US" sz="2400" b="1" dirty="0"/>
          </a:p>
          <a:p>
            <a:pPr marL="457200" lvl="1" indent="0">
              <a:buNone/>
            </a:pPr>
            <a:endParaRPr lang="en-US" sz="2400" dirty="0"/>
          </a:p>
        </p:txBody>
      </p:sp>
      <p:sp useBgFill="1">
        <p:nvSpPr>
          <p:cNvPr id="17" name="Rectangle 16">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155.jpg" descr="VaultPos01">
            <a:extLst>
              <a:ext uri="{FF2B5EF4-FFF2-40B4-BE49-F238E27FC236}">
                <a16:creationId xmlns:a16="http://schemas.microsoft.com/office/drawing/2014/main" id="{131CDF79-1238-D547-A321-5A02AC1C6C68}"/>
              </a:ext>
            </a:extLst>
          </p:cNvPr>
          <p:cNvPicPr/>
          <p:nvPr/>
        </p:nvPicPr>
        <p:blipFill rotWithShape="1">
          <a:blip r:embed="rId2"/>
          <a:srcRect l="18658" r="13154"/>
          <a:stretch>
            <a:fillRect/>
          </a:stretch>
        </p:blipFill>
        <p:spPr>
          <a:xfrm>
            <a:off x="5304147" y="10"/>
            <a:ext cx="6193954" cy="6858126"/>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4043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4CE0-B080-1A4A-94F3-31F66E221F2E}"/>
              </a:ext>
            </a:extLst>
          </p:cNvPr>
          <p:cNvSpPr>
            <a:spLocks noGrp="1"/>
          </p:cNvSpPr>
          <p:nvPr>
            <p:ph type="title"/>
          </p:nvPr>
        </p:nvSpPr>
        <p:spPr>
          <a:xfrm>
            <a:off x="4970109" y="484632"/>
            <a:ext cx="6730277" cy="1609344"/>
          </a:xfrm>
          <a:ln>
            <a:noFill/>
          </a:ln>
        </p:spPr>
        <p:txBody>
          <a:bodyPr>
            <a:normAutofit/>
          </a:bodyPr>
          <a:lstStyle/>
          <a:p>
            <a:r>
              <a:rPr lang="en-US" sz="4800"/>
              <a:t>Professionalism</a:t>
            </a:r>
          </a:p>
        </p:txBody>
      </p:sp>
      <p:sp>
        <p:nvSpPr>
          <p:cNvPr id="3" name="Content Placeholder 2">
            <a:extLst>
              <a:ext uri="{FF2B5EF4-FFF2-40B4-BE49-F238E27FC236}">
                <a16:creationId xmlns:a16="http://schemas.microsoft.com/office/drawing/2014/main" id="{64408BA3-0435-5B4B-A15C-748008F4A064}"/>
              </a:ext>
            </a:extLst>
          </p:cNvPr>
          <p:cNvSpPr>
            <a:spLocks noGrp="1"/>
          </p:cNvSpPr>
          <p:nvPr>
            <p:ph idx="1"/>
          </p:nvPr>
        </p:nvSpPr>
        <p:spPr>
          <a:xfrm>
            <a:off x="4970109" y="2121408"/>
            <a:ext cx="6730276" cy="4050792"/>
          </a:xfrm>
        </p:spPr>
        <p:txBody>
          <a:bodyPr>
            <a:normAutofit lnSpcReduction="10000"/>
          </a:bodyPr>
          <a:lstStyle/>
          <a:p>
            <a:r>
              <a:rPr lang="en-US" sz="1800" dirty="0"/>
              <a:t>Required session attendance &amp; behavior</a:t>
            </a:r>
          </a:p>
          <a:p>
            <a:r>
              <a:rPr lang="en-US" sz="1800" b="1" dirty="0"/>
              <a:t>Assessed at every required session (starred on pre-clinical calendar and listed in syllabus), labs, theory and practical exam</a:t>
            </a:r>
          </a:p>
          <a:p>
            <a:pPr marL="457200" lvl="1" indent="0">
              <a:buNone/>
            </a:pPr>
            <a:endParaRPr lang="en-US" sz="1800" dirty="0"/>
          </a:p>
          <a:p>
            <a:pPr lvl="1"/>
            <a:r>
              <a:rPr lang="en-US" sz="1800" dirty="0"/>
              <a:t>Attendance for all labs is expected</a:t>
            </a:r>
          </a:p>
          <a:p>
            <a:pPr lvl="1"/>
            <a:r>
              <a:rPr lang="en-US" sz="1800" b="1" u="sng" dirty="0"/>
              <a:t>There will be no required make-ups this semester and all participation/professionalism points will be lost for an </a:t>
            </a:r>
            <a:r>
              <a:rPr lang="en-US" sz="1800" b="1" u="sng" dirty="0" err="1"/>
              <a:t>absense</a:t>
            </a:r>
            <a:r>
              <a:rPr lang="en-US" sz="1800" b="1" u="sng" dirty="0"/>
              <a:t>!</a:t>
            </a:r>
          </a:p>
          <a:p>
            <a:pPr lvl="1"/>
            <a:r>
              <a:rPr lang="en-US" sz="1800" dirty="0"/>
              <a:t>Wear proper attire</a:t>
            </a:r>
          </a:p>
          <a:p>
            <a:pPr lvl="1"/>
            <a:r>
              <a:rPr lang="en-US" sz="1800" dirty="0"/>
              <a:t>Have appropriate equipment</a:t>
            </a:r>
          </a:p>
          <a:p>
            <a:pPr lvl="1"/>
            <a:r>
              <a:rPr lang="en-US" sz="1800" dirty="0"/>
              <a:t>Be engaged in learning</a:t>
            </a:r>
          </a:p>
          <a:p>
            <a:pPr lvl="1"/>
            <a:r>
              <a:rPr lang="en-US" sz="1800" dirty="0"/>
              <a:t>Give and receive feedback</a:t>
            </a:r>
          </a:p>
          <a:p>
            <a:pPr lvl="1"/>
            <a:r>
              <a:rPr lang="en-US" sz="1800" dirty="0"/>
              <a:t>Interact in a professional, courteous and respectful manner</a:t>
            </a:r>
          </a:p>
        </p:txBody>
      </p:sp>
      <p:pic>
        <p:nvPicPr>
          <p:cNvPr id="7172" name="Picture 4" descr="Image result for short white medical coat art">
            <a:extLst>
              <a:ext uri="{FF2B5EF4-FFF2-40B4-BE49-F238E27FC236}">
                <a16:creationId xmlns:a16="http://schemas.microsoft.com/office/drawing/2014/main" id="{C2EA351A-A683-8C43-9478-7CC6C1FC95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40" r="1896" b="-3"/>
          <a:stretch/>
        </p:blipFill>
        <p:spPr bwMode="auto">
          <a:xfrm>
            <a:off x="3344" y="10"/>
            <a:ext cx="4646726"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43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F20E3-2403-37B1-690C-F18F6A482C0B}"/>
              </a:ext>
            </a:extLst>
          </p:cNvPr>
          <p:cNvSpPr>
            <a:spLocks noGrp="1"/>
          </p:cNvSpPr>
          <p:nvPr>
            <p:ph type="title"/>
          </p:nvPr>
        </p:nvSpPr>
        <p:spPr/>
        <p:txBody>
          <a:bodyPr/>
          <a:lstStyle/>
          <a:p>
            <a:r>
              <a:rPr lang="en-US" dirty="0" err="1"/>
              <a:t>Tardies</a:t>
            </a:r>
            <a:r>
              <a:rPr lang="en-US" dirty="0"/>
              <a:t> and attendance</a:t>
            </a:r>
          </a:p>
        </p:txBody>
      </p:sp>
      <p:sp>
        <p:nvSpPr>
          <p:cNvPr id="3" name="Content Placeholder 2">
            <a:extLst>
              <a:ext uri="{FF2B5EF4-FFF2-40B4-BE49-F238E27FC236}">
                <a16:creationId xmlns:a16="http://schemas.microsoft.com/office/drawing/2014/main" id="{B3236108-B147-8309-B271-32AD180DBB00}"/>
              </a:ext>
            </a:extLst>
          </p:cNvPr>
          <p:cNvSpPr>
            <a:spLocks noGrp="1"/>
          </p:cNvSpPr>
          <p:nvPr>
            <p:ph idx="1"/>
          </p:nvPr>
        </p:nvSpPr>
        <p:spPr>
          <a:xfrm>
            <a:off x="685800" y="2295202"/>
            <a:ext cx="10834777" cy="3103975"/>
          </a:xfrm>
        </p:spPr>
        <p:txBody>
          <a:bodyPr vert="horz" lIns="91440" tIns="45720" rIns="91440" bIns="45720" rtlCol="0" anchor="t">
            <a:normAutofit/>
          </a:bodyPr>
          <a:lstStyle/>
          <a:p>
            <a:r>
              <a:rPr lang="en-US" b="1" dirty="0"/>
              <a:t>MUST ATTEND &gt;79% of REQUIRED SESSIONS TO PASS THE COURSE</a:t>
            </a:r>
          </a:p>
          <a:p>
            <a:r>
              <a:rPr lang="en-US" dirty="0"/>
              <a:t>Unexcused Tardy to lab </a:t>
            </a:r>
          </a:p>
          <a:p>
            <a:pPr lvl="1"/>
            <a:r>
              <a:rPr lang="en-US" dirty="0"/>
              <a:t>At 5 minutes lose one point, at 15 minutes lose 2 points</a:t>
            </a:r>
          </a:p>
          <a:p>
            <a:pPr lvl="1"/>
            <a:r>
              <a:rPr lang="en-US" dirty="0"/>
              <a:t>20 minutes late = absent </a:t>
            </a:r>
          </a:p>
          <a:p>
            <a:pPr lvl="1"/>
            <a:r>
              <a:rPr lang="en-US" dirty="0">
                <a:highlight>
                  <a:srgbClr val="FFFF00"/>
                </a:highlight>
              </a:rPr>
              <a:t>3 absences in a semester will be notified and may need to meet with CC</a:t>
            </a:r>
          </a:p>
          <a:p>
            <a:pPr lvl="1"/>
            <a:r>
              <a:rPr lang="en-US" dirty="0">
                <a:highlight>
                  <a:srgbClr val="FFFF00"/>
                </a:highlight>
              </a:rPr>
              <a:t>4 absences in a semester will meet with Academic Affairs</a:t>
            </a:r>
          </a:p>
          <a:p>
            <a:pPr lvl="1"/>
            <a:r>
              <a:rPr lang="en-US" dirty="0">
                <a:highlight>
                  <a:srgbClr val="FFFF00"/>
                </a:highlight>
              </a:rPr>
              <a:t>Professionalism concerns will always be reported</a:t>
            </a:r>
          </a:p>
          <a:p>
            <a:pPr lvl="1"/>
            <a:endParaRPr lang="en-US" dirty="0"/>
          </a:p>
          <a:p>
            <a:pPr lvl="1"/>
            <a:endParaRPr lang="en-US" dirty="0"/>
          </a:p>
        </p:txBody>
      </p:sp>
    </p:spTree>
    <p:extLst>
      <p:ext uri="{BB962C8B-B14F-4D97-AF65-F5344CB8AC3E}">
        <p14:creationId xmlns:p14="http://schemas.microsoft.com/office/powerpoint/2010/main" val="99640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EF67-E84C-2E49-6696-B1C3C66E34E9}"/>
              </a:ext>
            </a:extLst>
          </p:cNvPr>
          <p:cNvSpPr>
            <a:spLocks noGrp="1"/>
          </p:cNvSpPr>
          <p:nvPr>
            <p:ph type="title"/>
          </p:nvPr>
        </p:nvSpPr>
        <p:spPr>
          <a:xfrm>
            <a:off x="3053751" y="261165"/>
            <a:ext cx="8610600" cy="1293028"/>
          </a:xfrm>
        </p:spPr>
        <p:txBody>
          <a:bodyPr/>
          <a:lstStyle/>
          <a:p>
            <a:r>
              <a:rPr lang="en-US"/>
              <a:t>Exam Attendance Policy</a:t>
            </a:r>
          </a:p>
        </p:txBody>
      </p:sp>
      <p:pic>
        <p:nvPicPr>
          <p:cNvPr id="4" name="Content Placeholder 3" descr="A blue and yellow logo&#10;&#10;Description automatically generated">
            <a:extLst>
              <a:ext uri="{FF2B5EF4-FFF2-40B4-BE49-F238E27FC236}">
                <a16:creationId xmlns:a16="http://schemas.microsoft.com/office/drawing/2014/main" id="{5A6C7F36-DB40-876E-E625-734F47D2CC7F}"/>
              </a:ext>
            </a:extLst>
          </p:cNvPr>
          <p:cNvPicPr>
            <a:picLocks noChangeAspect="1"/>
          </p:cNvPicPr>
          <p:nvPr/>
        </p:nvPicPr>
        <p:blipFill rotWithShape="1">
          <a:blip r:embed="rId2"/>
          <a:srcRect l="15254" t="25888" r="11186" b="15736"/>
          <a:stretch/>
        </p:blipFill>
        <p:spPr>
          <a:xfrm>
            <a:off x="10330248" y="5562825"/>
            <a:ext cx="1571079" cy="831188"/>
          </a:xfrm>
          <a:prstGeom prst="rect">
            <a:avLst/>
          </a:prstGeom>
        </p:spPr>
      </p:pic>
      <p:graphicFrame>
        <p:nvGraphicFramePr>
          <p:cNvPr id="7" name="Content Placeholder 6">
            <a:extLst>
              <a:ext uri="{FF2B5EF4-FFF2-40B4-BE49-F238E27FC236}">
                <a16:creationId xmlns:a16="http://schemas.microsoft.com/office/drawing/2014/main" id="{C0EB0BEC-69F5-3F87-DD69-EF4F3C3F13AD}"/>
              </a:ext>
            </a:extLst>
          </p:cNvPr>
          <p:cNvGraphicFramePr>
            <a:graphicFrameLocks noGrp="1"/>
          </p:cNvGraphicFramePr>
          <p:nvPr>
            <p:ph idx="1"/>
          </p:nvPr>
        </p:nvGraphicFramePr>
        <p:xfrm>
          <a:off x="838200" y="1554162"/>
          <a:ext cx="10515600" cy="175260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565029700"/>
                    </a:ext>
                  </a:extLst>
                </a:gridCol>
              </a:tblGrid>
              <a:tr h="370840">
                <a:tc>
                  <a:txBody>
                    <a:bodyPr/>
                    <a:lstStyle/>
                    <a:p>
                      <a:pPr algn="ctr"/>
                      <a:r>
                        <a:rPr lang="en-US"/>
                        <a:t>Theory Exams</a:t>
                      </a:r>
                    </a:p>
                  </a:txBody>
                  <a:tcPr anchor="ctr"/>
                </a:tc>
                <a:extLst>
                  <a:ext uri="{0D108BD9-81ED-4DB2-BD59-A6C34878D82A}">
                    <a16:rowId xmlns:a16="http://schemas.microsoft.com/office/drawing/2014/main" val="3567750256"/>
                  </a:ext>
                </a:extLst>
              </a:tr>
              <a:tr h="370840">
                <a:tc>
                  <a:txBody>
                    <a:bodyPr/>
                    <a:lstStyle/>
                    <a:p>
                      <a:r>
                        <a:rPr lang="en-US"/>
                        <a:t>&lt;20 minutes late, lose professionalism points only, take exam</a:t>
                      </a:r>
                    </a:p>
                  </a:txBody>
                  <a:tcPr/>
                </a:tc>
                <a:extLst>
                  <a:ext uri="{0D108BD9-81ED-4DB2-BD59-A6C34878D82A}">
                    <a16:rowId xmlns:a16="http://schemas.microsoft.com/office/drawing/2014/main" val="2349565214"/>
                  </a:ext>
                </a:extLst>
              </a:tr>
              <a:tr h="370840">
                <a:tc>
                  <a:txBody>
                    <a:bodyPr/>
                    <a:lstStyle/>
                    <a:p>
                      <a:r>
                        <a:rPr lang="en-US"/>
                        <a:t>&gt;20 minutes late or absent with EXCUSE, take exam at later time</a:t>
                      </a:r>
                    </a:p>
                  </a:txBody>
                  <a:tcPr/>
                </a:tc>
                <a:extLst>
                  <a:ext uri="{0D108BD9-81ED-4DB2-BD59-A6C34878D82A}">
                    <a16:rowId xmlns:a16="http://schemas.microsoft.com/office/drawing/2014/main" val="1894041513"/>
                  </a:ext>
                </a:extLst>
              </a:tr>
              <a:tr h="370840">
                <a:tc>
                  <a:txBody>
                    <a:bodyPr/>
                    <a:lstStyle/>
                    <a:p>
                      <a:r>
                        <a:rPr lang="en-US"/>
                        <a:t>&gt;20 minutes late with NO EXCUSE, take exam at later time and lose 20% of professionalism grade</a:t>
                      </a:r>
                    </a:p>
                  </a:txBody>
                  <a:tcPr/>
                </a:tc>
                <a:extLst>
                  <a:ext uri="{0D108BD9-81ED-4DB2-BD59-A6C34878D82A}">
                    <a16:rowId xmlns:a16="http://schemas.microsoft.com/office/drawing/2014/main" val="3070257310"/>
                  </a:ext>
                </a:extLst>
              </a:tr>
            </a:tbl>
          </a:graphicData>
        </a:graphic>
      </p:graphicFrame>
      <p:graphicFrame>
        <p:nvGraphicFramePr>
          <p:cNvPr id="8" name="Table 7">
            <a:extLst>
              <a:ext uri="{FF2B5EF4-FFF2-40B4-BE49-F238E27FC236}">
                <a16:creationId xmlns:a16="http://schemas.microsoft.com/office/drawing/2014/main" id="{B29B504C-191F-229D-D347-B85F427E704D}"/>
              </a:ext>
            </a:extLst>
          </p:cNvPr>
          <p:cNvGraphicFramePr>
            <a:graphicFrameLocks noGrp="1"/>
          </p:cNvGraphicFramePr>
          <p:nvPr/>
        </p:nvGraphicFramePr>
        <p:xfrm>
          <a:off x="838200" y="3551238"/>
          <a:ext cx="10515599" cy="1752600"/>
        </p:xfrm>
        <a:graphic>
          <a:graphicData uri="http://schemas.openxmlformats.org/drawingml/2006/table">
            <a:tbl>
              <a:tblPr firstRow="1" bandRow="1">
                <a:tableStyleId>{5C22544A-7EE6-4342-B048-85BDC9FD1C3A}</a:tableStyleId>
              </a:tblPr>
              <a:tblGrid>
                <a:gridCol w="10515599">
                  <a:extLst>
                    <a:ext uri="{9D8B030D-6E8A-4147-A177-3AD203B41FA5}">
                      <a16:colId xmlns:a16="http://schemas.microsoft.com/office/drawing/2014/main" val="131351061"/>
                    </a:ext>
                  </a:extLst>
                </a:gridCol>
              </a:tblGrid>
              <a:tr h="370840">
                <a:tc>
                  <a:txBody>
                    <a:bodyPr/>
                    <a:lstStyle/>
                    <a:p>
                      <a:pPr algn="ctr"/>
                      <a:r>
                        <a:rPr lang="en-US"/>
                        <a:t>Practical Exams</a:t>
                      </a:r>
                    </a:p>
                  </a:txBody>
                  <a:tcPr/>
                </a:tc>
                <a:extLst>
                  <a:ext uri="{0D108BD9-81ED-4DB2-BD59-A6C34878D82A}">
                    <a16:rowId xmlns:a16="http://schemas.microsoft.com/office/drawing/2014/main" val="3655128783"/>
                  </a:ext>
                </a:extLst>
              </a:tr>
              <a:tr h="370840">
                <a:tc>
                  <a:txBody>
                    <a:bodyPr/>
                    <a:lstStyle/>
                    <a:p>
                      <a:r>
                        <a:rPr lang="en-US"/>
                        <a:t>&lt;15 minutes prior to exam start, lose professionalism points only, take exam</a:t>
                      </a:r>
                    </a:p>
                  </a:txBody>
                  <a:tcPr/>
                </a:tc>
                <a:extLst>
                  <a:ext uri="{0D108BD9-81ED-4DB2-BD59-A6C34878D82A}">
                    <a16:rowId xmlns:a16="http://schemas.microsoft.com/office/drawing/2014/main" val="4261569867"/>
                  </a:ext>
                </a:extLst>
              </a:tr>
              <a:tr h="370840">
                <a:tc>
                  <a:txBody>
                    <a:bodyPr/>
                    <a:lstStyle/>
                    <a:p>
                      <a:r>
                        <a:rPr lang="en-US"/>
                        <a:t>After exam start with EXCUSE, take exam at later time</a:t>
                      </a:r>
                    </a:p>
                  </a:txBody>
                  <a:tcPr/>
                </a:tc>
                <a:extLst>
                  <a:ext uri="{0D108BD9-81ED-4DB2-BD59-A6C34878D82A}">
                    <a16:rowId xmlns:a16="http://schemas.microsoft.com/office/drawing/2014/main" val="3305771636"/>
                  </a:ext>
                </a:extLst>
              </a:tr>
              <a:tr h="370840">
                <a:tc>
                  <a:txBody>
                    <a:bodyPr/>
                    <a:lstStyle/>
                    <a:p>
                      <a:r>
                        <a:rPr lang="en-US"/>
                        <a:t>After exam start with NO EXCUSE, take exam at later time and lose 20% of professionalism grade</a:t>
                      </a:r>
                    </a:p>
                  </a:txBody>
                  <a:tcPr/>
                </a:tc>
                <a:extLst>
                  <a:ext uri="{0D108BD9-81ED-4DB2-BD59-A6C34878D82A}">
                    <a16:rowId xmlns:a16="http://schemas.microsoft.com/office/drawing/2014/main" val="154661238"/>
                  </a:ext>
                </a:extLst>
              </a:tr>
            </a:tbl>
          </a:graphicData>
        </a:graphic>
      </p:graphicFrame>
    </p:spTree>
    <p:extLst>
      <p:ext uri="{BB962C8B-B14F-4D97-AF65-F5344CB8AC3E}">
        <p14:creationId xmlns:p14="http://schemas.microsoft.com/office/powerpoint/2010/main" val="1725742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7777" y="764373"/>
            <a:ext cx="9358423" cy="1293028"/>
          </a:xfrm>
        </p:spPr>
        <p:txBody>
          <a:bodyPr vert="horz" lIns="91440" tIns="45720" rIns="91440" bIns="45720" rtlCol="0" anchor="ctr">
            <a:normAutofit/>
          </a:bodyPr>
          <a:lstStyle/>
          <a:p>
            <a:r>
              <a:rPr lang="en-US" dirty="0"/>
              <a:t>Sessions With Associated Points </a:t>
            </a:r>
          </a:p>
        </p:txBody>
      </p:sp>
      <p:sp>
        <p:nvSpPr>
          <p:cNvPr id="3" name="Content Placeholder 2"/>
          <p:cNvSpPr>
            <a:spLocks noGrp="1"/>
          </p:cNvSpPr>
          <p:nvPr>
            <p:ph sz="half" idx="1"/>
          </p:nvPr>
        </p:nvSpPr>
        <p:spPr>
          <a:xfrm>
            <a:off x="5606717" y="2265037"/>
            <a:ext cx="6367394" cy="4343399"/>
          </a:xfrm>
        </p:spPr>
        <p:txBody>
          <a:bodyPr vert="horz" lIns="91440" tIns="45720" rIns="91440" bIns="45720" rtlCol="0" anchor="ctr">
            <a:normAutofit fontScale="77500" lnSpcReduction="20000"/>
          </a:bodyPr>
          <a:lstStyle/>
          <a:p>
            <a:pPr marL="0"/>
            <a:endParaRPr lang="en-US" sz="1600" dirty="0"/>
          </a:p>
          <a:p>
            <a:pPr marL="0"/>
            <a:endParaRPr lang="en-US" sz="1600" dirty="0"/>
          </a:p>
          <a:p>
            <a:r>
              <a:rPr lang="en-US" sz="3300" b="1" dirty="0"/>
              <a:t>Required sessions:</a:t>
            </a:r>
          </a:p>
          <a:p>
            <a:pPr lvl="1"/>
            <a:r>
              <a:rPr lang="en-US" sz="3300" b="1" dirty="0"/>
              <a:t>Introduction to OPP3</a:t>
            </a:r>
          </a:p>
          <a:p>
            <a:pPr lvl="1"/>
            <a:r>
              <a:rPr lang="en-US" sz="3300" b="1" dirty="0"/>
              <a:t>All labs</a:t>
            </a:r>
          </a:p>
          <a:p>
            <a:pPr lvl="1"/>
            <a:r>
              <a:rPr lang="en-US" sz="3300" b="1" dirty="0"/>
              <a:t>3 theory exams</a:t>
            </a:r>
          </a:p>
          <a:p>
            <a:pPr lvl="1"/>
            <a:r>
              <a:rPr lang="en-US" sz="3300" b="1" dirty="0"/>
              <a:t>4 practical exams</a:t>
            </a:r>
          </a:p>
          <a:p>
            <a:r>
              <a:rPr lang="en-US" sz="3600" b="1" dirty="0">
                <a:solidFill>
                  <a:srgbClr val="FF0000"/>
                </a:solidFill>
                <a:effectLst/>
              </a:rPr>
              <a:t>Must attend 79% of these events to pass professionalism (and get 70% in the competency) </a:t>
            </a:r>
          </a:p>
          <a:p>
            <a:r>
              <a:rPr lang="en-US" sz="3600" b="1" dirty="0">
                <a:solidFill>
                  <a:srgbClr val="FF0000"/>
                </a:solidFill>
              </a:rPr>
              <a:t>Each is worth 2 points toward subdiscipline total of 56 points</a:t>
            </a:r>
            <a:endParaRPr lang="en-US" sz="3600" dirty="0">
              <a:solidFill>
                <a:srgbClr val="FF0000"/>
              </a:solidFill>
              <a:effectLst/>
            </a:endParaRPr>
          </a:p>
          <a:p>
            <a:pPr lvl="1"/>
            <a:endParaRPr lang="en-US" sz="1600" dirty="0"/>
          </a:p>
          <a:p>
            <a:pPr marL="0"/>
            <a:endParaRPr lang="en-US" sz="1600" dirty="0"/>
          </a:p>
          <a:p>
            <a:endParaRPr lang="en-US" sz="1600" dirty="0"/>
          </a:p>
        </p:txBody>
      </p:sp>
      <p:pic>
        <p:nvPicPr>
          <p:cNvPr id="11" name="Picture 10" descr="A person on a bicycle&#10;&#10;Description automatically generated">
            <a:extLst>
              <a:ext uri="{FF2B5EF4-FFF2-40B4-BE49-F238E27FC236}">
                <a16:creationId xmlns:a16="http://schemas.microsoft.com/office/drawing/2014/main" id="{813EC753-2F63-EF3E-9A36-8B92C728482F}"/>
              </a:ext>
            </a:extLst>
          </p:cNvPr>
          <p:cNvPicPr>
            <a:picLocks noChangeAspect="1"/>
          </p:cNvPicPr>
          <p:nvPr/>
        </p:nvPicPr>
        <p:blipFill>
          <a:blip r:embed="rId2"/>
          <a:stretch>
            <a:fillRect/>
          </a:stretch>
        </p:blipFill>
        <p:spPr>
          <a:xfrm>
            <a:off x="1417320" y="2057401"/>
            <a:ext cx="2998470" cy="4352618"/>
          </a:xfrm>
          <a:prstGeom prst="rect">
            <a:avLst/>
          </a:prstGeom>
        </p:spPr>
      </p:pic>
    </p:spTree>
    <p:extLst>
      <p:ext uri="{BB962C8B-B14F-4D97-AF65-F5344CB8AC3E}">
        <p14:creationId xmlns:p14="http://schemas.microsoft.com/office/powerpoint/2010/main" val="402649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B04F-0AEE-594A-B50E-B4A57D093047}"/>
              </a:ext>
            </a:extLst>
          </p:cNvPr>
          <p:cNvSpPr>
            <a:spLocks noGrp="1"/>
          </p:cNvSpPr>
          <p:nvPr>
            <p:ph type="title"/>
          </p:nvPr>
        </p:nvSpPr>
        <p:spPr/>
        <p:txBody>
          <a:bodyPr>
            <a:normAutofit/>
          </a:bodyPr>
          <a:lstStyle/>
          <a:p>
            <a:r>
              <a:rPr lang="en-US"/>
              <a:t>Interpersonal Communication Skills</a:t>
            </a:r>
          </a:p>
        </p:txBody>
      </p:sp>
      <p:sp>
        <p:nvSpPr>
          <p:cNvPr id="3" name="Content Placeholder 2">
            <a:extLst>
              <a:ext uri="{FF2B5EF4-FFF2-40B4-BE49-F238E27FC236}">
                <a16:creationId xmlns:a16="http://schemas.microsoft.com/office/drawing/2014/main" id="{5995951D-953F-CF46-86CD-49A89B0475AE}"/>
              </a:ext>
            </a:extLst>
          </p:cNvPr>
          <p:cNvSpPr>
            <a:spLocks noGrp="1"/>
          </p:cNvSpPr>
          <p:nvPr>
            <p:ph idx="1"/>
          </p:nvPr>
        </p:nvSpPr>
        <p:spPr>
          <a:xfrm>
            <a:off x="6496216" y="2320412"/>
            <a:ext cx="4632031" cy="3851787"/>
          </a:xfrm>
        </p:spPr>
        <p:txBody>
          <a:bodyPr anchor="ctr">
            <a:normAutofit/>
          </a:bodyPr>
          <a:lstStyle/>
          <a:p>
            <a:r>
              <a:rPr lang="en-US" b="1" dirty="0"/>
              <a:t>Assessed at every PC/OPP practical exam </a:t>
            </a:r>
          </a:p>
          <a:p>
            <a:r>
              <a:rPr lang="en-US" dirty="0"/>
              <a:t>Have the ability to:</a:t>
            </a:r>
          </a:p>
          <a:p>
            <a:pPr lvl="1"/>
            <a:r>
              <a:rPr lang="en-US" dirty="0"/>
              <a:t>Speak to your attending using </a:t>
            </a:r>
            <a:r>
              <a:rPr lang="en-US" b="1" dirty="0"/>
              <a:t>medical vernacular</a:t>
            </a:r>
          </a:p>
          <a:p>
            <a:pPr lvl="1"/>
            <a:r>
              <a:rPr lang="en-US" dirty="0"/>
              <a:t>Speak to your patient using </a:t>
            </a:r>
            <a:r>
              <a:rPr lang="en-US" b="1" dirty="0"/>
              <a:t>lay terms</a:t>
            </a:r>
          </a:p>
          <a:p>
            <a:pPr lvl="1"/>
            <a:r>
              <a:rPr lang="en-US" dirty="0"/>
              <a:t>Ask for </a:t>
            </a:r>
            <a:r>
              <a:rPr lang="en-US" b="1" dirty="0"/>
              <a:t>consent</a:t>
            </a:r>
            <a:r>
              <a:rPr lang="en-US" dirty="0"/>
              <a:t> before palpation or examination</a:t>
            </a:r>
          </a:p>
          <a:p>
            <a:pPr lvl="1"/>
            <a:r>
              <a:rPr lang="en-US" b="1" dirty="0"/>
              <a:t>Explain</a:t>
            </a:r>
            <a:r>
              <a:rPr lang="en-US" dirty="0"/>
              <a:t> what you are doing and why you are doing it</a:t>
            </a:r>
          </a:p>
        </p:txBody>
      </p:sp>
      <p:pic>
        <p:nvPicPr>
          <p:cNvPr id="5" name="Picture 4" descr="A telephone box in a park&#10;&#10;Description automatically generated">
            <a:extLst>
              <a:ext uri="{FF2B5EF4-FFF2-40B4-BE49-F238E27FC236}">
                <a16:creationId xmlns:a16="http://schemas.microsoft.com/office/drawing/2014/main" id="{E4BC85E9-1F98-E6C9-B351-469F6F4851ED}"/>
              </a:ext>
            </a:extLst>
          </p:cNvPr>
          <p:cNvPicPr>
            <a:picLocks noChangeAspect="1"/>
          </p:cNvPicPr>
          <p:nvPr/>
        </p:nvPicPr>
        <p:blipFill>
          <a:blip r:embed="rId2"/>
          <a:stretch>
            <a:fillRect/>
          </a:stretch>
        </p:blipFill>
        <p:spPr>
          <a:xfrm>
            <a:off x="902970" y="1142999"/>
            <a:ext cx="3771900" cy="5029200"/>
          </a:xfrm>
          <a:prstGeom prst="rect">
            <a:avLst/>
          </a:prstGeom>
        </p:spPr>
      </p:pic>
    </p:spTree>
    <p:extLst>
      <p:ext uri="{BB962C8B-B14F-4D97-AF65-F5344CB8AC3E}">
        <p14:creationId xmlns:p14="http://schemas.microsoft.com/office/powerpoint/2010/main" val="361537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CDD1C7-3E51-40DC-8B85-24AA12A391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926BC0C6-2E6A-4FE0-8465-4642D24063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27F3A4F-6949-CD87-EE41-F3A29356F41E}"/>
              </a:ext>
            </a:extLst>
          </p:cNvPr>
          <p:cNvSpPr>
            <a:spLocks noGrp="1"/>
          </p:cNvSpPr>
          <p:nvPr>
            <p:ph type="title"/>
          </p:nvPr>
        </p:nvSpPr>
        <p:spPr>
          <a:xfrm>
            <a:off x="792483" y="821265"/>
            <a:ext cx="6098705" cy="5222117"/>
          </a:xfrm>
        </p:spPr>
        <p:txBody>
          <a:bodyPr vert="horz" lIns="91440" tIns="45720" rIns="91440" bIns="45720" rtlCol="0" anchor="ctr">
            <a:normAutofit/>
          </a:bodyPr>
          <a:lstStyle/>
          <a:p>
            <a:r>
              <a:rPr lang="en-US" sz="5400"/>
              <a:t>OPP3 Content</a:t>
            </a:r>
          </a:p>
        </p:txBody>
      </p:sp>
      <p:cxnSp>
        <p:nvCxnSpPr>
          <p:cNvPr id="15" name="Straight Connector 14">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Tree>
    <p:extLst>
      <p:ext uri="{BB962C8B-B14F-4D97-AF65-F5344CB8AC3E}">
        <p14:creationId xmlns:p14="http://schemas.microsoft.com/office/powerpoint/2010/main" val="4011812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B7626C8E-FB50-4909-8D9D-09E34A8DBF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2" name="Picture 41">
            <a:extLst>
              <a:ext uri="{FF2B5EF4-FFF2-40B4-BE49-F238E27FC236}">
                <a16:creationId xmlns:a16="http://schemas.microsoft.com/office/drawing/2014/main" id="{CAED006F-534E-46AA-A794-9DAA58BAB4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44" name="Rectangle 43">
            <a:extLst>
              <a:ext uri="{FF2B5EF4-FFF2-40B4-BE49-F238E27FC236}">
                <a16:creationId xmlns:a16="http://schemas.microsoft.com/office/drawing/2014/main" id="{BDB9CA7B-6D25-445B-855C-77A6A1D75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C2100-A85E-7246-886F-C2BCEE613478}"/>
              </a:ext>
            </a:extLst>
          </p:cNvPr>
          <p:cNvSpPr>
            <a:spLocks noGrp="1"/>
          </p:cNvSpPr>
          <p:nvPr>
            <p:ph type="title"/>
          </p:nvPr>
        </p:nvSpPr>
        <p:spPr>
          <a:xfrm>
            <a:off x="5615888" y="673240"/>
            <a:ext cx="5951914" cy="3446373"/>
          </a:xfrm>
          <a:noFill/>
          <a:ln w="19050">
            <a:noFill/>
            <a:prstDash val="dash"/>
          </a:ln>
        </p:spPr>
        <p:txBody>
          <a:bodyPr vert="horz" lIns="91440" tIns="45720" rIns="91440" bIns="45720" rtlCol="0" anchor="b">
            <a:normAutofit/>
          </a:bodyPr>
          <a:lstStyle/>
          <a:p>
            <a:r>
              <a:rPr lang="en-US" sz="4800" dirty="0"/>
              <a:t>We are excited To welcome you back to School!</a:t>
            </a:r>
            <a:r>
              <a:rPr lang="en-US" sz="4800" dirty="0">
                <a:sym typeface="Wingdings" pitchFamily="2" charset="2"/>
              </a:rPr>
              <a:t> </a:t>
            </a:r>
            <a:endParaRPr lang="en-US" sz="4800" dirty="0"/>
          </a:p>
        </p:txBody>
      </p:sp>
      <p:sp>
        <p:nvSpPr>
          <p:cNvPr id="46" name="Rectangle 45">
            <a:extLst>
              <a:ext uri="{FF2B5EF4-FFF2-40B4-BE49-F238E27FC236}">
                <a16:creationId xmlns:a16="http://schemas.microsoft.com/office/drawing/2014/main" id="{B8E00E98-B289-4353-9567-94744729C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2794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76CFD86-2DEB-4284-98F9-E58A3F9FB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11">
            <a:extLst>
              <a:ext uri="{FF2B5EF4-FFF2-40B4-BE49-F238E27FC236}">
                <a16:creationId xmlns:a16="http://schemas.microsoft.com/office/drawing/2014/main" id="{AF5D7BB4-636F-4E60-A66F-C2696879D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92668" cy="5571072"/>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carrying a cat in a backpack&#10;&#10;Description automatically generated">
            <a:extLst>
              <a:ext uri="{FF2B5EF4-FFF2-40B4-BE49-F238E27FC236}">
                <a16:creationId xmlns:a16="http://schemas.microsoft.com/office/drawing/2014/main" id="{20E92316-E1E5-3FC4-B5F8-BD0627E7A8F4}"/>
              </a:ext>
            </a:extLst>
          </p:cNvPr>
          <p:cNvPicPr>
            <a:picLocks noChangeAspect="1"/>
          </p:cNvPicPr>
          <p:nvPr/>
        </p:nvPicPr>
        <p:blipFill rotWithShape="1">
          <a:blip r:embed="rId5"/>
          <a:srcRect l="6351" t="13550" r="7626" b="8128"/>
          <a:stretch/>
        </p:blipFill>
        <p:spPr>
          <a:xfrm>
            <a:off x="-2" y="0"/>
            <a:ext cx="5011758" cy="6858000"/>
          </a:xfrm>
          <a:prstGeom prst="rect">
            <a:avLst/>
          </a:prstGeom>
        </p:spPr>
      </p:pic>
    </p:spTree>
    <p:extLst>
      <p:ext uri="{BB962C8B-B14F-4D97-AF65-F5344CB8AC3E}">
        <p14:creationId xmlns:p14="http://schemas.microsoft.com/office/powerpoint/2010/main" val="86810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DE4D3E-80C7-48B7-B8E5-B1B5A62C9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9180" y="355180"/>
            <a:ext cx="8610600" cy="1293028"/>
          </a:xfrm>
        </p:spPr>
        <p:txBody>
          <a:bodyPr>
            <a:normAutofit/>
          </a:bodyPr>
          <a:lstStyle/>
          <a:p>
            <a:r>
              <a:rPr lang="en-US" dirty="0"/>
              <a:t>Block 1</a:t>
            </a:r>
          </a:p>
        </p:txBody>
      </p:sp>
      <p:pic>
        <p:nvPicPr>
          <p:cNvPr id="19" name="Picture 18">
            <a:extLst>
              <a:ext uri="{FF2B5EF4-FFF2-40B4-BE49-F238E27FC236}">
                <a16:creationId xmlns:a16="http://schemas.microsoft.com/office/drawing/2014/main" id="{9798C1D7-B3E7-45FC-BC11-C49DA8C1F4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3" name="Content Placeholder 2"/>
          <p:cNvSpPr>
            <a:spLocks noGrp="1"/>
          </p:cNvSpPr>
          <p:nvPr>
            <p:ph idx="1"/>
          </p:nvPr>
        </p:nvSpPr>
        <p:spPr>
          <a:xfrm>
            <a:off x="272796" y="1893660"/>
            <a:ext cx="11064240" cy="4517901"/>
          </a:xfrm>
        </p:spPr>
        <p:txBody>
          <a:bodyPr vert="horz" lIns="91440" tIns="45720" rIns="91440" bIns="45720" rtlCol="0" anchor="t">
            <a:normAutofit fontScale="92500" lnSpcReduction="20000"/>
          </a:bodyPr>
          <a:lstStyle/>
          <a:p>
            <a:r>
              <a:rPr lang="en-US" dirty="0"/>
              <a:t>MFR, BLT, OCMM</a:t>
            </a:r>
          </a:p>
          <a:p>
            <a:pPr lvl="1"/>
            <a:r>
              <a:rPr lang="en-US" dirty="0"/>
              <a:t>Directed Study (DS): </a:t>
            </a:r>
          </a:p>
          <a:p>
            <a:pPr lvl="2"/>
            <a:r>
              <a:rPr lang="en-US" dirty="0"/>
              <a:t>Intro to MFR and BLT Direct Study</a:t>
            </a:r>
          </a:p>
          <a:p>
            <a:pPr lvl="2"/>
            <a:r>
              <a:rPr lang="en-US" dirty="0"/>
              <a:t>Mind/Body/Spirit </a:t>
            </a:r>
          </a:p>
          <a:p>
            <a:pPr lvl="2"/>
            <a:r>
              <a:rPr lang="en-US" dirty="0"/>
              <a:t>Tensegrity and Posture</a:t>
            </a:r>
          </a:p>
          <a:p>
            <a:pPr lvl="2"/>
            <a:r>
              <a:rPr lang="en-US" dirty="0"/>
              <a:t>OCMM 1</a:t>
            </a:r>
          </a:p>
          <a:p>
            <a:pPr lvl="2"/>
            <a:r>
              <a:rPr lang="en-US" dirty="0"/>
              <a:t>OCMM 2</a:t>
            </a:r>
          </a:p>
          <a:p>
            <a:pPr lvl="2"/>
            <a:r>
              <a:rPr lang="en-US" dirty="0"/>
              <a:t>OCMM 3</a:t>
            </a:r>
          </a:p>
          <a:p>
            <a:pPr lvl="1"/>
            <a:r>
              <a:rPr lang="en-US" dirty="0"/>
              <a:t>Labs</a:t>
            </a:r>
          </a:p>
          <a:p>
            <a:pPr lvl="2"/>
            <a:r>
              <a:rPr lang="en-US" dirty="0"/>
              <a:t>Diagnosis and Tx Lab </a:t>
            </a:r>
          </a:p>
          <a:p>
            <a:pPr lvl="2"/>
            <a:r>
              <a:rPr lang="en-US" dirty="0"/>
              <a:t>Intro to MFR Lab</a:t>
            </a:r>
          </a:p>
          <a:p>
            <a:pPr lvl="2"/>
            <a:r>
              <a:rPr lang="en-US" dirty="0"/>
              <a:t>MFR Continued Lab</a:t>
            </a:r>
          </a:p>
          <a:p>
            <a:pPr lvl="2"/>
            <a:r>
              <a:rPr lang="en-US" dirty="0"/>
              <a:t>Intro to BLT and Spine BLT</a:t>
            </a:r>
          </a:p>
          <a:p>
            <a:pPr lvl="2"/>
            <a:r>
              <a:rPr lang="en-US" dirty="0"/>
              <a:t>BLT Ribs and Pelvis</a:t>
            </a:r>
          </a:p>
          <a:p>
            <a:pPr lvl="2"/>
            <a:r>
              <a:rPr lang="en-US" dirty="0"/>
              <a:t>Intro to OCMM </a:t>
            </a:r>
          </a:p>
          <a:p>
            <a:pPr lvl="2"/>
            <a:r>
              <a:rPr lang="en-US" dirty="0"/>
              <a:t>Practical Review Lab</a:t>
            </a:r>
          </a:p>
          <a:p>
            <a:pPr lvl="1"/>
            <a:r>
              <a:rPr lang="en-US" dirty="0"/>
              <a:t>2 Q&amp;A Sessions</a:t>
            </a:r>
          </a:p>
        </p:txBody>
      </p:sp>
      <p:pic>
        <p:nvPicPr>
          <p:cNvPr id="7" name="Picture 6">
            <a:extLst>
              <a:ext uri="{FF2B5EF4-FFF2-40B4-BE49-F238E27FC236}">
                <a16:creationId xmlns:a16="http://schemas.microsoft.com/office/drawing/2014/main" id="{723D7F53-39D3-F7D5-F9FA-66F9A23097D1}"/>
              </a:ext>
            </a:extLst>
          </p:cNvPr>
          <p:cNvPicPr>
            <a:picLocks noChangeAspect="1"/>
          </p:cNvPicPr>
          <p:nvPr/>
        </p:nvPicPr>
        <p:blipFill>
          <a:blip r:embed="rId3"/>
          <a:stretch>
            <a:fillRect/>
          </a:stretch>
        </p:blipFill>
        <p:spPr>
          <a:xfrm>
            <a:off x="8895588" y="1893635"/>
            <a:ext cx="3035808" cy="3794760"/>
          </a:xfrm>
          <a:prstGeom prst="rect">
            <a:avLst/>
          </a:prstGeom>
        </p:spPr>
      </p:pic>
      <p:pic>
        <p:nvPicPr>
          <p:cNvPr id="8" name="Picture 7">
            <a:extLst>
              <a:ext uri="{FF2B5EF4-FFF2-40B4-BE49-F238E27FC236}">
                <a16:creationId xmlns:a16="http://schemas.microsoft.com/office/drawing/2014/main" id="{8B1FB8AE-12ED-B958-60D2-63B6C014AEBF}"/>
              </a:ext>
            </a:extLst>
          </p:cNvPr>
          <p:cNvPicPr>
            <a:picLocks noChangeAspect="1"/>
          </p:cNvPicPr>
          <p:nvPr/>
        </p:nvPicPr>
        <p:blipFill>
          <a:blip r:embed="rId4"/>
          <a:stretch>
            <a:fillRect/>
          </a:stretch>
        </p:blipFill>
        <p:spPr>
          <a:xfrm>
            <a:off x="5364480" y="2442593"/>
            <a:ext cx="3276600" cy="4095750"/>
          </a:xfrm>
          <a:prstGeom prst="rect">
            <a:avLst/>
          </a:prstGeom>
        </p:spPr>
      </p:pic>
    </p:spTree>
    <p:extLst>
      <p:ext uri="{BB962C8B-B14F-4D97-AF65-F5344CB8AC3E}">
        <p14:creationId xmlns:p14="http://schemas.microsoft.com/office/powerpoint/2010/main" val="36449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AF15-DF95-AB45-B799-161A7148588F}"/>
              </a:ext>
            </a:extLst>
          </p:cNvPr>
          <p:cNvSpPr>
            <a:spLocks noGrp="1"/>
          </p:cNvSpPr>
          <p:nvPr>
            <p:ph type="title"/>
          </p:nvPr>
        </p:nvSpPr>
        <p:spPr>
          <a:xfrm>
            <a:off x="619759" y="764373"/>
            <a:ext cx="6257291" cy="1293028"/>
          </a:xfrm>
        </p:spPr>
        <p:txBody>
          <a:bodyPr>
            <a:normAutofit/>
          </a:bodyPr>
          <a:lstStyle/>
          <a:p>
            <a:r>
              <a:rPr lang="en-US" dirty="0"/>
              <a:t>Block 2 </a:t>
            </a:r>
          </a:p>
        </p:txBody>
      </p:sp>
      <p:sp>
        <p:nvSpPr>
          <p:cNvPr id="3" name="Content Placeholder 2">
            <a:extLst>
              <a:ext uri="{FF2B5EF4-FFF2-40B4-BE49-F238E27FC236}">
                <a16:creationId xmlns:a16="http://schemas.microsoft.com/office/drawing/2014/main" id="{0A9C920C-9CE9-7740-88B3-6CD014AC2708}"/>
              </a:ext>
            </a:extLst>
          </p:cNvPr>
          <p:cNvSpPr>
            <a:spLocks noGrp="1"/>
          </p:cNvSpPr>
          <p:nvPr>
            <p:ph idx="1"/>
          </p:nvPr>
        </p:nvSpPr>
        <p:spPr>
          <a:xfrm>
            <a:off x="0" y="2057401"/>
            <a:ext cx="6257290" cy="4024125"/>
          </a:xfrm>
        </p:spPr>
        <p:txBody>
          <a:bodyPr vert="horz" lIns="91440" tIns="45720" rIns="91440" bIns="45720" rtlCol="0" anchor="t">
            <a:normAutofit fontScale="85000" lnSpcReduction="20000"/>
          </a:bodyPr>
          <a:lstStyle/>
          <a:p>
            <a:pPr marL="457200" lvl="1" indent="0">
              <a:buNone/>
            </a:pPr>
            <a:r>
              <a:rPr lang="en-US" b="1" dirty="0"/>
              <a:t>OCMM/Crossed syndromes</a:t>
            </a:r>
          </a:p>
          <a:p>
            <a:pPr marL="457200" lvl="1" indent="0">
              <a:buNone/>
            </a:pPr>
            <a:endParaRPr lang="en-US" b="1" dirty="0"/>
          </a:p>
          <a:p>
            <a:pPr lvl="2"/>
            <a:r>
              <a:rPr lang="en-US" dirty="0"/>
              <a:t>Lecture/DS: </a:t>
            </a:r>
          </a:p>
          <a:p>
            <a:pPr lvl="3"/>
            <a:r>
              <a:rPr lang="en-US" dirty="0"/>
              <a:t>OCMM 4</a:t>
            </a:r>
          </a:p>
          <a:p>
            <a:pPr lvl="3"/>
            <a:r>
              <a:rPr lang="en-US" dirty="0"/>
              <a:t>OCMM 5</a:t>
            </a:r>
          </a:p>
          <a:p>
            <a:pPr lvl="3"/>
            <a:r>
              <a:rPr lang="en-US" dirty="0"/>
              <a:t>OCMM 6</a:t>
            </a:r>
          </a:p>
          <a:p>
            <a:pPr lvl="3"/>
            <a:r>
              <a:rPr lang="en-US" dirty="0"/>
              <a:t>Headache COAR Direct Study</a:t>
            </a:r>
          </a:p>
          <a:p>
            <a:pPr lvl="3"/>
            <a:r>
              <a:rPr lang="en-US" dirty="0"/>
              <a:t>Intro to Trigger Points  </a:t>
            </a:r>
          </a:p>
          <a:p>
            <a:pPr lvl="3"/>
            <a:r>
              <a:rPr lang="en-US" dirty="0"/>
              <a:t>Tensegrity and Posture Direct Study</a:t>
            </a:r>
          </a:p>
          <a:p>
            <a:pPr lvl="3"/>
            <a:r>
              <a:rPr lang="en-US" dirty="0"/>
              <a:t>Crossed Syndromes Direct Study</a:t>
            </a:r>
          </a:p>
          <a:p>
            <a:pPr lvl="2"/>
            <a:r>
              <a:rPr lang="en-US" dirty="0"/>
              <a:t>Labs: </a:t>
            </a:r>
          </a:p>
          <a:p>
            <a:pPr lvl="3"/>
            <a:r>
              <a:rPr lang="en-US" dirty="0"/>
              <a:t>OCMM Vault</a:t>
            </a:r>
          </a:p>
          <a:p>
            <a:pPr lvl="3"/>
            <a:r>
              <a:rPr lang="en-US" dirty="0"/>
              <a:t>SBS/SI/LS/CV4 </a:t>
            </a:r>
          </a:p>
          <a:p>
            <a:pPr lvl="3"/>
            <a:r>
              <a:rPr lang="en-US" dirty="0"/>
              <a:t>Temporal Bone</a:t>
            </a:r>
          </a:p>
          <a:p>
            <a:pPr lvl="3"/>
            <a:r>
              <a:rPr lang="en-US" dirty="0"/>
              <a:t>Osteopathic Approach to TMJD Lab</a:t>
            </a:r>
          </a:p>
          <a:p>
            <a:pPr lvl="3"/>
            <a:r>
              <a:rPr lang="en-US" dirty="0"/>
              <a:t>Lower Crossed Lab</a:t>
            </a:r>
          </a:p>
          <a:p>
            <a:pPr lvl="3"/>
            <a:r>
              <a:rPr lang="en-US" dirty="0"/>
              <a:t>Upper Crossed Lab</a:t>
            </a:r>
          </a:p>
          <a:p>
            <a:pPr lvl="2"/>
            <a:r>
              <a:rPr lang="en-US" dirty="0"/>
              <a:t>1 Q&amp;A Session</a:t>
            </a:r>
          </a:p>
          <a:p>
            <a:pPr lvl="3"/>
            <a:endParaRPr lang="en-US" dirty="0"/>
          </a:p>
          <a:p>
            <a:endParaRPr lang="en-US" dirty="0"/>
          </a:p>
        </p:txBody>
      </p:sp>
      <p:sp useBgFill="1">
        <p:nvSpPr>
          <p:cNvPr id="21" name="Rectangle 20">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the head&#10;&#10;Description automatically generated">
            <a:extLst>
              <a:ext uri="{FF2B5EF4-FFF2-40B4-BE49-F238E27FC236}">
                <a16:creationId xmlns:a16="http://schemas.microsoft.com/office/drawing/2014/main" id="{8BB235FF-691C-BBAB-CF7B-A0429B8BC2AC}"/>
              </a:ext>
            </a:extLst>
          </p:cNvPr>
          <p:cNvPicPr>
            <a:picLocks noChangeAspect="1"/>
          </p:cNvPicPr>
          <p:nvPr/>
        </p:nvPicPr>
        <p:blipFill>
          <a:blip r:embed="rId2"/>
          <a:stretch>
            <a:fillRect/>
          </a:stretch>
        </p:blipFill>
        <p:spPr>
          <a:xfrm>
            <a:off x="5334001" y="2130636"/>
            <a:ext cx="6583679" cy="3962991"/>
          </a:xfrm>
          <a:prstGeom prst="rect">
            <a:avLst/>
          </a:prstGeom>
        </p:spPr>
      </p:pic>
    </p:spTree>
    <p:extLst>
      <p:ext uri="{BB962C8B-B14F-4D97-AF65-F5344CB8AC3E}">
        <p14:creationId xmlns:p14="http://schemas.microsoft.com/office/powerpoint/2010/main" val="1801212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C00B8-BA79-BC47-A767-4E54CE26631F}"/>
              </a:ext>
            </a:extLst>
          </p:cNvPr>
          <p:cNvSpPr>
            <a:spLocks noGrp="1"/>
          </p:cNvSpPr>
          <p:nvPr>
            <p:ph type="title"/>
          </p:nvPr>
        </p:nvSpPr>
        <p:spPr>
          <a:xfrm>
            <a:off x="619759" y="764373"/>
            <a:ext cx="6257291" cy="1293028"/>
          </a:xfrm>
        </p:spPr>
        <p:txBody>
          <a:bodyPr>
            <a:normAutofit/>
          </a:bodyPr>
          <a:lstStyle/>
          <a:p>
            <a:r>
              <a:rPr lang="en-US" dirty="0"/>
              <a:t>Block 3 </a:t>
            </a:r>
          </a:p>
        </p:txBody>
      </p:sp>
      <p:sp>
        <p:nvSpPr>
          <p:cNvPr id="3" name="Content Placeholder 2">
            <a:extLst>
              <a:ext uri="{FF2B5EF4-FFF2-40B4-BE49-F238E27FC236}">
                <a16:creationId xmlns:a16="http://schemas.microsoft.com/office/drawing/2014/main" id="{B055E3F2-4C79-2C4A-A33F-947B2B1CF820}"/>
              </a:ext>
            </a:extLst>
          </p:cNvPr>
          <p:cNvSpPr>
            <a:spLocks noGrp="1"/>
          </p:cNvSpPr>
          <p:nvPr>
            <p:ph idx="1"/>
          </p:nvPr>
        </p:nvSpPr>
        <p:spPr>
          <a:xfrm>
            <a:off x="619760" y="2194560"/>
            <a:ext cx="6257290" cy="4024125"/>
          </a:xfrm>
        </p:spPr>
        <p:txBody>
          <a:bodyPr vert="horz" lIns="91440" tIns="45720" rIns="91440" bIns="45720" rtlCol="0" anchor="t">
            <a:normAutofit fontScale="85000" lnSpcReduction="20000"/>
          </a:bodyPr>
          <a:lstStyle/>
          <a:p>
            <a:pPr marL="914400" lvl="2" indent="0">
              <a:buNone/>
            </a:pPr>
            <a:r>
              <a:rPr lang="en-US" sz="2200" b="1" dirty="0"/>
              <a:t>FPR/Extremities/LBP</a:t>
            </a:r>
          </a:p>
          <a:p>
            <a:pPr marL="914400" lvl="2" indent="0">
              <a:buNone/>
            </a:pPr>
            <a:endParaRPr lang="en-US" sz="2200" b="1" dirty="0"/>
          </a:p>
          <a:p>
            <a:pPr lvl="2"/>
            <a:r>
              <a:rPr lang="en-US" dirty="0"/>
              <a:t>Lecture/DS: </a:t>
            </a:r>
          </a:p>
          <a:p>
            <a:pPr lvl="3"/>
            <a:r>
              <a:rPr lang="en-US" dirty="0"/>
              <a:t>Intro to FPR DS</a:t>
            </a:r>
          </a:p>
          <a:p>
            <a:pPr lvl="3"/>
            <a:r>
              <a:rPr lang="en-US" dirty="0"/>
              <a:t>UE COAR DS</a:t>
            </a:r>
          </a:p>
          <a:p>
            <a:pPr lvl="3"/>
            <a:r>
              <a:rPr lang="en-US" dirty="0"/>
              <a:t>High Yield Topics for Osteopathic Boards</a:t>
            </a:r>
          </a:p>
          <a:p>
            <a:pPr lvl="3"/>
            <a:r>
              <a:rPr lang="en-US" dirty="0"/>
              <a:t>LE COAR DS</a:t>
            </a:r>
          </a:p>
          <a:p>
            <a:pPr lvl="3"/>
            <a:r>
              <a:rPr lang="en-US" dirty="0"/>
              <a:t>LBP COAR DS</a:t>
            </a:r>
          </a:p>
          <a:p>
            <a:pPr lvl="2"/>
            <a:r>
              <a:rPr lang="en-US" dirty="0"/>
              <a:t>Labs: </a:t>
            </a:r>
          </a:p>
          <a:p>
            <a:pPr lvl="3"/>
            <a:r>
              <a:rPr lang="en-US" dirty="0"/>
              <a:t>FPR Lab</a:t>
            </a:r>
          </a:p>
          <a:p>
            <a:pPr lvl="3"/>
            <a:r>
              <a:rPr lang="en-US" dirty="0"/>
              <a:t>UE COAR Lab</a:t>
            </a:r>
          </a:p>
          <a:p>
            <a:pPr lvl="3"/>
            <a:r>
              <a:rPr lang="en-US" dirty="0"/>
              <a:t>LE COAR Lab</a:t>
            </a:r>
          </a:p>
          <a:p>
            <a:pPr lvl="3"/>
            <a:r>
              <a:rPr lang="en-US" dirty="0"/>
              <a:t>LBP COAR Lab</a:t>
            </a:r>
          </a:p>
          <a:p>
            <a:pPr lvl="3"/>
            <a:r>
              <a:rPr lang="en-US" dirty="0"/>
              <a:t>Posture, Gait, and Scoliosis Lab</a:t>
            </a:r>
          </a:p>
          <a:p>
            <a:pPr lvl="3"/>
            <a:r>
              <a:rPr lang="en-US" dirty="0"/>
              <a:t>Practical Review Lab</a:t>
            </a:r>
          </a:p>
          <a:p>
            <a:pPr lvl="3"/>
            <a:r>
              <a:rPr lang="en-US" dirty="0"/>
              <a:t>Comprehensive Practical Review Lab (may have opportunity to do Practical)</a:t>
            </a:r>
          </a:p>
          <a:p>
            <a:pPr lvl="2"/>
            <a:r>
              <a:rPr lang="en-US" dirty="0"/>
              <a:t>1 Q&amp;A Session</a:t>
            </a:r>
          </a:p>
          <a:p>
            <a:pPr lvl="3"/>
            <a:endParaRPr lang="en-US" dirty="0"/>
          </a:p>
          <a:p>
            <a:pPr lvl="3"/>
            <a:endParaRPr lang="en-US" dirty="0"/>
          </a:p>
          <a:p>
            <a:endParaRPr lang="en-US" dirty="0"/>
          </a:p>
        </p:txBody>
      </p:sp>
      <p:sp useBgFill="1">
        <p:nvSpPr>
          <p:cNvPr id="9"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63F9FE-5F44-79A1-BAAC-7A89FF120C86}"/>
              </a:ext>
            </a:extLst>
          </p:cNvPr>
          <p:cNvPicPr>
            <a:picLocks noChangeAspect="1"/>
          </p:cNvPicPr>
          <p:nvPr/>
        </p:nvPicPr>
        <p:blipFill rotWithShape="1">
          <a:blip r:embed="rId2"/>
          <a:srcRect t="4888" b="2000"/>
          <a:stretch/>
        </p:blipFill>
        <p:spPr>
          <a:xfrm>
            <a:off x="7452900" y="0"/>
            <a:ext cx="4119340" cy="6849220"/>
          </a:xfrm>
          <a:prstGeom prst="rect">
            <a:avLst/>
          </a:prstGeom>
        </p:spPr>
      </p:pic>
    </p:spTree>
    <p:extLst>
      <p:ext uri="{BB962C8B-B14F-4D97-AF65-F5344CB8AC3E}">
        <p14:creationId xmlns:p14="http://schemas.microsoft.com/office/powerpoint/2010/main" val="187308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2515" y="-118872"/>
            <a:ext cx="3544035" cy="1609344"/>
          </a:xfrm>
          <a:ln>
            <a:noFill/>
          </a:ln>
        </p:spPr>
        <p:txBody>
          <a:bodyPr vert="horz" lIns="91440" tIns="45720" rIns="91440" bIns="45720" rtlCol="0" anchor="ctr">
            <a:normAutofit/>
          </a:bodyPr>
          <a:lstStyle/>
          <a:p>
            <a:r>
              <a:rPr lang="en-US" sz="4400" dirty="0"/>
              <a:t>Feedback</a:t>
            </a:r>
          </a:p>
        </p:txBody>
      </p:sp>
      <p:sp>
        <p:nvSpPr>
          <p:cNvPr id="3" name="Content Placeholder 2"/>
          <p:cNvSpPr>
            <a:spLocks noGrp="1"/>
          </p:cNvSpPr>
          <p:nvPr>
            <p:ph sz="half" idx="1"/>
          </p:nvPr>
        </p:nvSpPr>
        <p:spPr>
          <a:xfrm>
            <a:off x="7892716" y="1684421"/>
            <a:ext cx="3807669" cy="4487779"/>
          </a:xfrm>
        </p:spPr>
        <p:txBody>
          <a:bodyPr vert="horz" lIns="91440" tIns="45720" rIns="91440" bIns="45720" rtlCol="0" anchor="t">
            <a:noAutofit/>
          </a:bodyPr>
          <a:lstStyle/>
          <a:p>
            <a:r>
              <a:rPr lang="en-US" sz="2400" b="1" dirty="0"/>
              <a:t>Formative</a:t>
            </a:r>
          </a:p>
          <a:p>
            <a:pPr lvl="1"/>
            <a:r>
              <a:rPr lang="en-US" sz="2400" dirty="0"/>
              <a:t>Quizzes</a:t>
            </a:r>
          </a:p>
          <a:p>
            <a:pPr lvl="1"/>
            <a:r>
              <a:rPr lang="en-US" sz="2400" dirty="0"/>
              <a:t>Live Q&amp;A </a:t>
            </a:r>
          </a:p>
          <a:p>
            <a:pPr lvl="1"/>
            <a:r>
              <a:rPr lang="en-US" sz="2400" dirty="0"/>
              <a:t>Talk with faculty </a:t>
            </a:r>
          </a:p>
          <a:p>
            <a:pPr lvl="1"/>
            <a:r>
              <a:rPr lang="en-US" sz="2400" dirty="0"/>
              <a:t>After practical and didactic exams</a:t>
            </a:r>
          </a:p>
          <a:p>
            <a:endParaRPr lang="en-US" sz="2400" dirty="0"/>
          </a:p>
          <a:p>
            <a:r>
              <a:rPr lang="en-US" sz="2400" b="1" dirty="0"/>
              <a:t>Summative</a:t>
            </a:r>
          </a:p>
          <a:p>
            <a:pPr lvl="1"/>
            <a:r>
              <a:rPr lang="en-US" sz="2400" dirty="0"/>
              <a:t>Practical Exams</a:t>
            </a:r>
          </a:p>
          <a:p>
            <a:pPr lvl="1"/>
            <a:r>
              <a:rPr lang="en-US" sz="2400" dirty="0"/>
              <a:t>Theory Exams</a:t>
            </a:r>
          </a:p>
          <a:p>
            <a:pPr marL="457200" lvl="1" indent="0">
              <a:buNone/>
            </a:pPr>
            <a:endParaRPr lang="en-US" sz="2400" dirty="0"/>
          </a:p>
          <a:p>
            <a:endParaRPr lang="en-US" sz="2400" dirty="0"/>
          </a:p>
        </p:txBody>
      </p:sp>
      <p:pic>
        <p:nvPicPr>
          <p:cNvPr id="4" name="Picture 3">
            <a:extLst>
              <a:ext uri="{FF2B5EF4-FFF2-40B4-BE49-F238E27FC236}">
                <a16:creationId xmlns:a16="http://schemas.microsoft.com/office/drawing/2014/main" id="{6C0CE3A4-37A1-E504-323C-CC81AD98778A}"/>
              </a:ext>
            </a:extLst>
          </p:cNvPr>
          <p:cNvPicPr>
            <a:picLocks noChangeAspect="1"/>
          </p:cNvPicPr>
          <p:nvPr/>
        </p:nvPicPr>
        <p:blipFill>
          <a:blip r:embed="rId2"/>
          <a:stretch>
            <a:fillRect/>
          </a:stretch>
        </p:blipFill>
        <p:spPr>
          <a:xfrm>
            <a:off x="1714500" y="2410460"/>
            <a:ext cx="4381500" cy="2463800"/>
          </a:xfrm>
          <a:prstGeom prst="rect">
            <a:avLst/>
          </a:prstGeom>
        </p:spPr>
      </p:pic>
    </p:spTree>
    <p:extLst>
      <p:ext uri="{BB962C8B-B14F-4D97-AF65-F5344CB8AC3E}">
        <p14:creationId xmlns:p14="http://schemas.microsoft.com/office/powerpoint/2010/main" val="380973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7A78F9-5FE8-DDAD-8F13-62314C5E89C8}"/>
              </a:ext>
            </a:extLst>
          </p:cNvPr>
          <p:cNvSpPr txBox="1"/>
          <p:nvPr/>
        </p:nvSpPr>
        <p:spPr>
          <a:xfrm>
            <a:off x="8609541" y="2023110"/>
            <a:ext cx="3127992"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a:latin typeface="+mj-lt"/>
                <a:ea typeface="+mj-ea"/>
                <a:cs typeface="+mj-cs"/>
              </a:rPr>
              <a:t>SOAP Note for Patient Encounter with OMT</a:t>
            </a:r>
          </a:p>
        </p:txBody>
      </p:sp>
      <p:pic>
        <p:nvPicPr>
          <p:cNvPr id="5" name="Content Placeholder 4" descr="A close-up of a medical form&#10;&#10;Description automatically generated">
            <a:extLst>
              <a:ext uri="{FF2B5EF4-FFF2-40B4-BE49-F238E27FC236}">
                <a16:creationId xmlns:a16="http://schemas.microsoft.com/office/drawing/2014/main" id="{652648D8-6516-FBED-C11A-F0F4E6005D88}"/>
              </a:ext>
            </a:extLst>
          </p:cNvPr>
          <p:cNvPicPr>
            <a:picLocks noGrp="1" noChangeAspect="1"/>
          </p:cNvPicPr>
          <p:nvPr>
            <p:ph idx="1"/>
          </p:nvPr>
        </p:nvPicPr>
        <p:blipFill>
          <a:blip r:embed="rId2"/>
          <a:stretch>
            <a:fillRect/>
          </a:stretch>
        </p:blipFill>
        <p:spPr>
          <a:xfrm>
            <a:off x="545237" y="1071600"/>
            <a:ext cx="3685032" cy="4785755"/>
          </a:xfrm>
          <a:prstGeom prst="rect">
            <a:avLst/>
          </a:prstGeom>
        </p:spPr>
      </p:pic>
      <p:pic>
        <p:nvPicPr>
          <p:cNvPr id="7" name="Picture 6" descr="A medical report with a list of medical information&#10;&#10;Description automatically generated with medium confidence">
            <a:extLst>
              <a:ext uri="{FF2B5EF4-FFF2-40B4-BE49-F238E27FC236}">
                <a16:creationId xmlns:a16="http://schemas.microsoft.com/office/drawing/2014/main" id="{199700AB-4CD8-A3AC-87A9-8453BE24806C}"/>
              </a:ext>
            </a:extLst>
          </p:cNvPr>
          <p:cNvPicPr>
            <a:picLocks noChangeAspect="1"/>
          </p:cNvPicPr>
          <p:nvPr/>
        </p:nvPicPr>
        <p:blipFill>
          <a:blip r:embed="rId3"/>
          <a:stretch>
            <a:fillRect/>
          </a:stretch>
        </p:blipFill>
        <p:spPr>
          <a:xfrm>
            <a:off x="4457706" y="1094680"/>
            <a:ext cx="3685032" cy="4739593"/>
          </a:xfrm>
          <a:prstGeom prst="rect">
            <a:avLst/>
          </a:prstGeom>
        </p:spPr>
      </p:pic>
      <p:pic>
        <p:nvPicPr>
          <p:cNvPr id="2" name="Content Placeholder 3" descr="A blue and yellow logo&#10;&#10;Description automatically generated">
            <a:extLst>
              <a:ext uri="{FF2B5EF4-FFF2-40B4-BE49-F238E27FC236}">
                <a16:creationId xmlns:a16="http://schemas.microsoft.com/office/drawing/2014/main" id="{B72A4DDF-8224-0DF0-3304-70B6325E68EF}"/>
              </a:ext>
            </a:extLst>
          </p:cNvPr>
          <p:cNvPicPr>
            <a:picLocks noChangeAspect="1"/>
          </p:cNvPicPr>
          <p:nvPr/>
        </p:nvPicPr>
        <p:blipFill rotWithShape="1">
          <a:blip r:embed="rId4"/>
          <a:srcRect l="15254" t="25888" r="11186" b="15736"/>
          <a:stretch/>
        </p:blipFill>
        <p:spPr>
          <a:xfrm>
            <a:off x="10330248" y="5562825"/>
            <a:ext cx="1571079" cy="831188"/>
          </a:xfrm>
          <a:prstGeom prst="rect">
            <a:avLst/>
          </a:prstGeom>
        </p:spPr>
      </p:pic>
    </p:spTree>
    <p:extLst>
      <p:ext uri="{BB962C8B-B14F-4D97-AF65-F5344CB8AC3E}">
        <p14:creationId xmlns:p14="http://schemas.microsoft.com/office/powerpoint/2010/main" val="1044634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AEB26F-5E26-4759-82A1-E4F800466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5DD79F-4366-4F78-81F8-886DD4447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4661A9D-3934-4A88-B119-86C5B622C9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4" name="Title 3"/>
          <p:cNvSpPr>
            <a:spLocks noGrp="1"/>
          </p:cNvSpPr>
          <p:nvPr>
            <p:ph type="title"/>
          </p:nvPr>
        </p:nvSpPr>
        <p:spPr>
          <a:xfrm>
            <a:off x="2895600" y="764373"/>
            <a:ext cx="8610600" cy="1293028"/>
          </a:xfrm>
        </p:spPr>
        <p:txBody>
          <a:bodyPr>
            <a:normAutofit/>
          </a:bodyPr>
          <a:lstStyle/>
          <a:p>
            <a:r>
              <a:rPr lang="en-US">
                <a:solidFill>
                  <a:schemeClr val="bg1"/>
                </a:solidFill>
              </a:rPr>
              <a:t>Ways to get more OMM in your life</a:t>
            </a:r>
          </a:p>
        </p:txBody>
      </p:sp>
      <p:graphicFrame>
        <p:nvGraphicFramePr>
          <p:cNvPr id="7" name="Content Placeholder 4">
            <a:extLst>
              <a:ext uri="{FF2B5EF4-FFF2-40B4-BE49-F238E27FC236}">
                <a16:creationId xmlns:a16="http://schemas.microsoft.com/office/drawing/2014/main" id="{16F359E6-0EE7-40EC-B5B5-7534E477F8E2}"/>
              </a:ext>
            </a:extLst>
          </p:cNvPr>
          <p:cNvGraphicFramePr>
            <a:graphicFrameLocks noGrp="1"/>
          </p:cNvGraphicFramePr>
          <p:nvPr>
            <p:ph idx="1"/>
            <p:extLst>
              <p:ext uri="{D42A27DB-BD31-4B8C-83A1-F6EECF244321}">
                <p14:modId xmlns:p14="http://schemas.microsoft.com/office/powerpoint/2010/main" val="1383312289"/>
              </p:ext>
            </p:extLst>
          </p:nvPr>
        </p:nvGraphicFramePr>
        <p:xfrm>
          <a:off x="685800" y="2514599"/>
          <a:ext cx="10820400" cy="3703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4998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9E72-A06F-6ACD-36FF-F59C78C585BD}"/>
              </a:ext>
            </a:extLst>
          </p:cNvPr>
          <p:cNvSpPr>
            <a:spLocks noGrp="1"/>
          </p:cNvSpPr>
          <p:nvPr>
            <p:ph type="title"/>
          </p:nvPr>
        </p:nvSpPr>
        <p:spPr>
          <a:xfrm>
            <a:off x="2895600" y="399766"/>
            <a:ext cx="8610600" cy="1293028"/>
          </a:xfrm>
        </p:spPr>
        <p:txBody>
          <a:bodyPr/>
          <a:lstStyle/>
          <a:p>
            <a:r>
              <a:rPr lang="en-US" dirty="0"/>
              <a:t>Berkeley Suitcase Clinic</a:t>
            </a:r>
          </a:p>
        </p:txBody>
      </p:sp>
      <p:pic>
        <p:nvPicPr>
          <p:cNvPr id="5" name="Content Placeholder 4">
            <a:extLst>
              <a:ext uri="{FF2B5EF4-FFF2-40B4-BE49-F238E27FC236}">
                <a16:creationId xmlns:a16="http://schemas.microsoft.com/office/drawing/2014/main" id="{F45B5EC6-03F5-E86F-DFFE-81F1B5FCAC2E}"/>
              </a:ext>
            </a:extLst>
          </p:cNvPr>
          <p:cNvPicPr>
            <a:picLocks noGrp="1" noChangeAspect="1"/>
          </p:cNvPicPr>
          <p:nvPr>
            <p:ph idx="1"/>
          </p:nvPr>
        </p:nvPicPr>
        <p:blipFill>
          <a:blip r:embed="rId2"/>
          <a:stretch>
            <a:fillRect/>
          </a:stretch>
        </p:blipFill>
        <p:spPr>
          <a:xfrm>
            <a:off x="10038665" y="3908740"/>
            <a:ext cx="1959516" cy="2726625"/>
          </a:xfrm>
        </p:spPr>
      </p:pic>
      <p:sp>
        <p:nvSpPr>
          <p:cNvPr id="10" name="TextBox 9">
            <a:extLst>
              <a:ext uri="{FF2B5EF4-FFF2-40B4-BE49-F238E27FC236}">
                <a16:creationId xmlns:a16="http://schemas.microsoft.com/office/drawing/2014/main" id="{C85A4209-F9A3-A74C-6F80-42C4CCCAC1E2}"/>
              </a:ext>
            </a:extLst>
          </p:cNvPr>
          <p:cNvSpPr txBox="1"/>
          <p:nvPr/>
        </p:nvSpPr>
        <p:spPr>
          <a:xfrm>
            <a:off x="6832940" y="1752600"/>
            <a:ext cx="3952277" cy="3139321"/>
          </a:xfrm>
          <a:prstGeom prst="rect">
            <a:avLst/>
          </a:prstGeom>
          <a:noFill/>
        </p:spPr>
        <p:txBody>
          <a:bodyPr wrap="square" rtlCol="0">
            <a:spAutoFit/>
          </a:bodyPr>
          <a:lstStyle/>
          <a:p>
            <a:pPr marL="285750" indent="-285750">
              <a:buFont typeface="Arial" panose="020B0604020202020204" pitchFamily="34" charset="0"/>
              <a:buChar char="•"/>
            </a:pPr>
            <a:r>
              <a:rPr lang="en-US" sz="2000" dirty="0"/>
              <a:t>Some Tuesday Evenings 6-9 in Berkeley</a:t>
            </a:r>
          </a:p>
          <a:p>
            <a:pPr marL="285750" indent="-285750">
              <a:buFont typeface="Arial" panose="020B0604020202020204" pitchFamily="34" charset="0"/>
              <a:buChar char="•"/>
            </a:pPr>
            <a:r>
              <a:rPr lang="en-US" sz="2000" dirty="0"/>
              <a:t>Bring OMT to the unhoused population</a:t>
            </a:r>
          </a:p>
          <a:p>
            <a:pPr marL="285750" indent="-285750">
              <a:buFont typeface="Arial" panose="020B0604020202020204" pitchFamily="34" charset="0"/>
              <a:buChar char="•"/>
            </a:pPr>
            <a:r>
              <a:rPr lang="en-US" sz="2000" dirty="0"/>
              <a:t>Work in pairs with your friends and classmates</a:t>
            </a:r>
          </a:p>
          <a:p>
            <a:pPr marL="285750" indent="-285750">
              <a:buFont typeface="Arial" panose="020B0604020202020204" pitchFamily="34" charset="0"/>
              <a:buChar char="•"/>
            </a:pPr>
            <a:r>
              <a:rPr lang="en-US" sz="2000" dirty="0"/>
              <a:t>Practice for the Comprehensive Exam</a:t>
            </a:r>
          </a:p>
          <a:p>
            <a:pPr marL="285750" indent="-285750">
              <a:buFont typeface="Arial" panose="020B0604020202020204" pitchFamily="34" charset="0"/>
              <a:buChar char="•"/>
            </a:pPr>
            <a:r>
              <a:rPr lang="en-US" sz="2000" dirty="0"/>
              <a:t>Help Dr. Sloane out</a:t>
            </a:r>
          </a:p>
          <a:p>
            <a:pPr marL="285750" indent="-285750">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F8D42B0A-938A-A561-BD50-0AC7918E62DD}"/>
              </a:ext>
            </a:extLst>
          </p:cNvPr>
          <p:cNvPicPr>
            <a:picLocks noChangeAspect="1"/>
          </p:cNvPicPr>
          <p:nvPr/>
        </p:nvPicPr>
        <p:blipFill>
          <a:blip r:embed="rId3"/>
          <a:stretch>
            <a:fillRect/>
          </a:stretch>
        </p:blipFill>
        <p:spPr>
          <a:xfrm>
            <a:off x="7705553" y="5073934"/>
            <a:ext cx="1460500" cy="1384300"/>
          </a:xfrm>
          <a:prstGeom prst="rect">
            <a:avLst/>
          </a:prstGeom>
        </p:spPr>
      </p:pic>
      <p:pic>
        <p:nvPicPr>
          <p:cNvPr id="4" name="Picture 3" descr="A group of people posing for a photo&#10;&#10;Description automatically generated">
            <a:extLst>
              <a:ext uri="{FF2B5EF4-FFF2-40B4-BE49-F238E27FC236}">
                <a16:creationId xmlns:a16="http://schemas.microsoft.com/office/drawing/2014/main" id="{9C6213EA-F05B-91C2-8D47-9AC2B1C629A2}"/>
              </a:ext>
            </a:extLst>
          </p:cNvPr>
          <p:cNvPicPr>
            <a:picLocks noChangeAspect="1"/>
          </p:cNvPicPr>
          <p:nvPr/>
        </p:nvPicPr>
        <p:blipFill>
          <a:blip r:embed="rId4"/>
          <a:stretch>
            <a:fillRect/>
          </a:stretch>
        </p:blipFill>
        <p:spPr>
          <a:xfrm>
            <a:off x="208660" y="1752600"/>
            <a:ext cx="6323388" cy="4705634"/>
          </a:xfrm>
          <a:prstGeom prst="rect">
            <a:avLst/>
          </a:prstGeom>
        </p:spPr>
      </p:pic>
    </p:spTree>
    <p:extLst>
      <p:ext uri="{BB962C8B-B14F-4D97-AF65-F5344CB8AC3E}">
        <p14:creationId xmlns:p14="http://schemas.microsoft.com/office/powerpoint/2010/main" val="1360554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799" y="764373"/>
            <a:ext cx="3977639" cy="1600200"/>
          </a:xfrm>
        </p:spPr>
        <p:txBody>
          <a:bodyPr anchor="b">
            <a:normAutofit/>
          </a:bodyPr>
          <a:lstStyle/>
          <a:p>
            <a:pPr algn="l"/>
            <a:r>
              <a:rPr lang="en-US" sz="3200"/>
              <a:t>Teaching and learning center</a:t>
            </a:r>
          </a:p>
        </p:txBody>
      </p:sp>
      <p:sp>
        <p:nvSpPr>
          <p:cNvPr id="3" name="Content Placeholder 2"/>
          <p:cNvSpPr>
            <a:spLocks noGrp="1"/>
          </p:cNvSpPr>
          <p:nvPr>
            <p:ph idx="1"/>
          </p:nvPr>
        </p:nvSpPr>
        <p:spPr>
          <a:xfrm>
            <a:off x="685801" y="2525938"/>
            <a:ext cx="4264508" cy="3907900"/>
          </a:xfrm>
        </p:spPr>
        <p:txBody>
          <a:bodyPr>
            <a:normAutofit/>
          </a:bodyPr>
          <a:lstStyle/>
          <a:p>
            <a:r>
              <a:rPr lang="en-US" sz="1500"/>
              <a:t>Staffed by OMM Fellows and Touro students from all levels </a:t>
            </a:r>
          </a:p>
          <a:p>
            <a:pPr lvl="1"/>
            <a:r>
              <a:rPr lang="en-US" sz="1500"/>
              <a:t>Can be an option for ECE </a:t>
            </a:r>
          </a:p>
          <a:p>
            <a:r>
              <a:rPr lang="en-US" sz="1500"/>
              <a:t>Students and Fellows are able to practice under supervision: </a:t>
            </a:r>
          </a:p>
          <a:p>
            <a:pPr lvl="1"/>
            <a:r>
              <a:rPr lang="en-US" sz="1500"/>
              <a:t>History taking</a:t>
            </a:r>
          </a:p>
          <a:p>
            <a:pPr lvl="1"/>
            <a:r>
              <a:rPr lang="en-US" sz="1500"/>
              <a:t>Physical exam skills</a:t>
            </a:r>
          </a:p>
          <a:p>
            <a:pPr lvl="1"/>
            <a:r>
              <a:rPr lang="en-US" sz="1500"/>
              <a:t>Osteopathic Structural Exam </a:t>
            </a:r>
          </a:p>
          <a:p>
            <a:pPr lvl="1"/>
            <a:r>
              <a:rPr lang="en-US" sz="1500"/>
              <a:t>Developing a differential diagnosis </a:t>
            </a:r>
          </a:p>
          <a:p>
            <a:pPr lvl="1"/>
            <a:r>
              <a:rPr lang="en-US" sz="1500"/>
              <a:t>Designing a plan incorporating OMM </a:t>
            </a:r>
          </a:p>
          <a:p>
            <a:r>
              <a:rPr lang="en-US" sz="1500"/>
              <a:t>Schedule online here: </a:t>
            </a:r>
            <a:r>
              <a:rPr lang="en-US" sz="1500">
                <a:hlinkClick r:id="rId2"/>
              </a:rPr>
              <a:t>https://ommdepartment.timetap.com/</a:t>
            </a:r>
            <a:endParaRPr lang="en-US" sz="1500"/>
          </a:p>
          <a:p>
            <a:pPr marL="0" indent="0">
              <a:buNone/>
            </a:pPr>
            <a:endParaRPr lang="en-US" sz="1500"/>
          </a:p>
        </p:txBody>
      </p:sp>
      <p:sp useBgFill="1">
        <p:nvSpPr>
          <p:cNvPr id="9" name="Rectangle 8">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wearing masks&#10;&#10;AI-generated content may be incorrect.">
            <a:extLst>
              <a:ext uri="{FF2B5EF4-FFF2-40B4-BE49-F238E27FC236}">
                <a16:creationId xmlns:a16="http://schemas.microsoft.com/office/drawing/2014/main" id="{9AD8379A-D273-8C42-BEC8-5DC3ACD71FDD}"/>
              </a:ext>
            </a:extLst>
          </p:cNvPr>
          <p:cNvPicPr>
            <a:picLocks noChangeAspect="1"/>
          </p:cNvPicPr>
          <p:nvPr/>
        </p:nvPicPr>
        <p:blipFill>
          <a:blip r:embed="rId3"/>
          <a:srcRect l="9428" r="6709"/>
          <a:stretch>
            <a:fillRect/>
          </a:stretch>
        </p:blipFill>
        <p:spPr>
          <a:xfrm>
            <a:off x="5304147" y="10"/>
            <a:ext cx="6887853" cy="6857990"/>
          </a:xfrm>
          <a:prstGeom prst="rect">
            <a:avLst/>
          </a:prstGeom>
        </p:spPr>
      </p:pic>
    </p:spTree>
    <p:extLst>
      <p:ext uri="{BB962C8B-B14F-4D97-AF65-F5344CB8AC3E}">
        <p14:creationId xmlns:p14="http://schemas.microsoft.com/office/powerpoint/2010/main" val="3988381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00F0-71EE-C40D-5450-91C085AB1B9B}"/>
              </a:ext>
            </a:extLst>
          </p:cNvPr>
          <p:cNvSpPr>
            <a:spLocks noGrp="1"/>
          </p:cNvSpPr>
          <p:nvPr>
            <p:ph type="title"/>
          </p:nvPr>
        </p:nvSpPr>
        <p:spPr>
          <a:xfrm>
            <a:off x="179294" y="1391902"/>
            <a:ext cx="3536577" cy="1275099"/>
          </a:xfrm>
        </p:spPr>
        <p:txBody>
          <a:bodyPr/>
          <a:lstStyle/>
          <a:p>
            <a:r>
              <a:rPr lang="en-US" dirty="0" err="1"/>
              <a:t>FeLLOWS</a:t>
            </a:r>
            <a:r>
              <a:rPr lang="en-US" dirty="0"/>
              <a:t>!!!!</a:t>
            </a:r>
          </a:p>
        </p:txBody>
      </p:sp>
      <p:pic>
        <p:nvPicPr>
          <p:cNvPr id="7" name="Content Placeholder 6" descr="A close-up of a doctor&#10;&#10;AI-generated content may be incorrect.">
            <a:extLst>
              <a:ext uri="{FF2B5EF4-FFF2-40B4-BE49-F238E27FC236}">
                <a16:creationId xmlns:a16="http://schemas.microsoft.com/office/drawing/2014/main" id="{AC6F1128-A9E1-DBCD-94C3-594E56496B9E}"/>
              </a:ext>
            </a:extLst>
          </p:cNvPr>
          <p:cNvPicPr>
            <a:picLocks noGrp="1" noChangeAspect="1"/>
          </p:cNvPicPr>
          <p:nvPr>
            <p:ph idx="1"/>
          </p:nvPr>
        </p:nvPicPr>
        <p:blipFill>
          <a:blip r:embed="rId2"/>
          <a:stretch>
            <a:fillRect/>
          </a:stretch>
        </p:blipFill>
        <p:spPr>
          <a:xfrm>
            <a:off x="4402097" y="1593925"/>
            <a:ext cx="1962415" cy="5046101"/>
          </a:xfrm>
          <a:prstGeom prst="rect">
            <a:avLst/>
          </a:prstGeom>
        </p:spPr>
      </p:pic>
      <p:pic>
        <p:nvPicPr>
          <p:cNvPr id="8" name="Picture 7" descr="A person in a white lab coat&#10;&#10;AI-generated content may be incorrect.">
            <a:extLst>
              <a:ext uri="{FF2B5EF4-FFF2-40B4-BE49-F238E27FC236}">
                <a16:creationId xmlns:a16="http://schemas.microsoft.com/office/drawing/2014/main" id="{3F3C95EB-F424-6E08-907B-196C8ED0AF92}"/>
              </a:ext>
            </a:extLst>
          </p:cNvPr>
          <p:cNvPicPr>
            <a:picLocks noChangeAspect="1"/>
          </p:cNvPicPr>
          <p:nvPr/>
        </p:nvPicPr>
        <p:blipFill>
          <a:blip r:embed="rId3"/>
          <a:stretch>
            <a:fillRect/>
          </a:stretch>
        </p:blipFill>
        <p:spPr>
          <a:xfrm>
            <a:off x="6798111" y="3433482"/>
            <a:ext cx="2271309" cy="5378824"/>
          </a:xfrm>
          <a:prstGeom prst="rect">
            <a:avLst/>
          </a:prstGeom>
        </p:spPr>
      </p:pic>
      <p:pic>
        <p:nvPicPr>
          <p:cNvPr id="9" name="Picture 8" descr="A person smiling at camera&#10;&#10;AI-generated content may be incorrect.">
            <a:extLst>
              <a:ext uri="{FF2B5EF4-FFF2-40B4-BE49-F238E27FC236}">
                <a16:creationId xmlns:a16="http://schemas.microsoft.com/office/drawing/2014/main" id="{E48B1E02-35D4-4CE2-4E6D-10209D1FAB52}"/>
              </a:ext>
            </a:extLst>
          </p:cNvPr>
          <p:cNvPicPr>
            <a:picLocks noChangeAspect="1"/>
          </p:cNvPicPr>
          <p:nvPr/>
        </p:nvPicPr>
        <p:blipFill>
          <a:blip r:embed="rId4"/>
          <a:stretch>
            <a:fillRect/>
          </a:stretch>
        </p:blipFill>
        <p:spPr>
          <a:xfrm>
            <a:off x="9173134" y="3228974"/>
            <a:ext cx="2783542" cy="4272804"/>
          </a:xfrm>
          <a:prstGeom prst="rect">
            <a:avLst/>
          </a:prstGeom>
        </p:spPr>
      </p:pic>
      <p:pic>
        <p:nvPicPr>
          <p:cNvPr id="10" name="Picture 9" descr="A person smiling for a picture&#10;&#10;AI-generated content may be incorrect.">
            <a:extLst>
              <a:ext uri="{FF2B5EF4-FFF2-40B4-BE49-F238E27FC236}">
                <a16:creationId xmlns:a16="http://schemas.microsoft.com/office/drawing/2014/main" id="{431B17E3-5F74-C31F-8205-0DE2F699C88F}"/>
              </a:ext>
            </a:extLst>
          </p:cNvPr>
          <p:cNvPicPr>
            <a:picLocks noChangeAspect="1"/>
          </p:cNvPicPr>
          <p:nvPr/>
        </p:nvPicPr>
        <p:blipFill>
          <a:blip r:embed="rId5"/>
          <a:stretch>
            <a:fillRect/>
          </a:stretch>
        </p:blipFill>
        <p:spPr>
          <a:xfrm>
            <a:off x="9077886" y="634813"/>
            <a:ext cx="2983006" cy="4073339"/>
          </a:xfrm>
          <a:prstGeom prst="rect">
            <a:avLst/>
          </a:prstGeom>
        </p:spPr>
      </p:pic>
      <p:pic>
        <p:nvPicPr>
          <p:cNvPr id="11" name="Picture 10" descr="A person in a black shirt&#10;&#10;AI-generated content may be incorrect.">
            <a:extLst>
              <a:ext uri="{FF2B5EF4-FFF2-40B4-BE49-F238E27FC236}">
                <a16:creationId xmlns:a16="http://schemas.microsoft.com/office/drawing/2014/main" id="{1DB7700F-554C-B1CA-9335-FB82398C6EA8}"/>
              </a:ext>
            </a:extLst>
          </p:cNvPr>
          <p:cNvPicPr>
            <a:picLocks noChangeAspect="1"/>
          </p:cNvPicPr>
          <p:nvPr/>
        </p:nvPicPr>
        <p:blipFill>
          <a:blip r:embed="rId6"/>
          <a:stretch>
            <a:fillRect/>
          </a:stretch>
        </p:blipFill>
        <p:spPr>
          <a:xfrm>
            <a:off x="6535410" y="358587"/>
            <a:ext cx="2411230" cy="5011271"/>
          </a:xfrm>
          <a:prstGeom prst="rect">
            <a:avLst/>
          </a:prstGeom>
        </p:spPr>
      </p:pic>
      <p:pic>
        <p:nvPicPr>
          <p:cNvPr id="12" name="Picture 11">
            <a:extLst>
              <a:ext uri="{FF2B5EF4-FFF2-40B4-BE49-F238E27FC236}">
                <a16:creationId xmlns:a16="http://schemas.microsoft.com/office/drawing/2014/main" id="{79E9CBF0-8814-DAC7-D4FB-EF2A961A05A9}"/>
              </a:ext>
            </a:extLst>
          </p:cNvPr>
          <p:cNvPicPr>
            <a:picLocks noChangeAspect="1"/>
          </p:cNvPicPr>
          <p:nvPr/>
        </p:nvPicPr>
        <p:blipFill>
          <a:blip r:embed="rId7"/>
          <a:stretch>
            <a:fillRect/>
          </a:stretch>
        </p:blipFill>
        <p:spPr>
          <a:xfrm>
            <a:off x="569259" y="3230655"/>
            <a:ext cx="4652683" cy="3874995"/>
          </a:xfrm>
          <a:prstGeom prst="rect">
            <a:avLst/>
          </a:prstGeom>
        </p:spPr>
      </p:pic>
    </p:spTree>
    <p:extLst>
      <p:ext uri="{BB962C8B-B14F-4D97-AF65-F5344CB8AC3E}">
        <p14:creationId xmlns:p14="http://schemas.microsoft.com/office/powerpoint/2010/main" val="2430350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9760" y="764373"/>
            <a:ext cx="6832600" cy="1293028"/>
          </a:xfrm>
        </p:spPr>
        <p:txBody>
          <a:bodyPr>
            <a:normAutofit/>
          </a:bodyPr>
          <a:lstStyle/>
          <a:p>
            <a:r>
              <a:rPr lang="en-US"/>
              <a:t>OMM Fellows</a:t>
            </a:r>
          </a:p>
        </p:txBody>
      </p:sp>
      <p:sp>
        <p:nvSpPr>
          <p:cNvPr id="3" name="Content Placeholder 2"/>
          <p:cNvSpPr>
            <a:spLocks noGrp="1"/>
          </p:cNvSpPr>
          <p:nvPr>
            <p:ph idx="1"/>
          </p:nvPr>
        </p:nvSpPr>
        <p:spPr>
          <a:xfrm>
            <a:off x="619760" y="2194560"/>
            <a:ext cx="6832600" cy="4024125"/>
          </a:xfrm>
        </p:spPr>
        <p:txBody>
          <a:bodyPr vert="horz" lIns="91440" tIns="45720" rIns="91440" bIns="45720" rtlCol="0">
            <a:normAutofit/>
          </a:bodyPr>
          <a:lstStyle/>
          <a:p>
            <a:r>
              <a:rPr lang="en-US" sz="1500" b="1"/>
              <a:t>Become an OMM Fellow!</a:t>
            </a:r>
          </a:p>
          <a:p>
            <a:pPr lvl="1"/>
            <a:r>
              <a:rPr lang="en-US" sz="1500"/>
              <a:t>Fellowship Director: Dr. Modlin-Tucker</a:t>
            </a:r>
          </a:p>
          <a:p>
            <a:r>
              <a:rPr lang="en-US" sz="1500"/>
              <a:t>Apply, interview, and are selected in OMS II year – get ready!!</a:t>
            </a:r>
          </a:p>
          <a:p>
            <a:r>
              <a:rPr lang="en-US" sz="1500"/>
              <a:t>Complete five years at Touro COM</a:t>
            </a:r>
          </a:p>
          <a:p>
            <a:pPr lvl="1"/>
            <a:r>
              <a:rPr lang="en-US" sz="1500"/>
              <a:t>The extra time is divided over 3 years (few months each in OMS III-V years)</a:t>
            </a:r>
          </a:p>
          <a:p>
            <a:r>
              <a:rPr lang="en-US" sz="1500"/>
              <a:t>Pay 1/3 tuition for years 3, 4 and 5 </a:t>
            </a:r>
          </a:p>
          <a:p>
            <a:pPr lvl="1"/>
            <a:r>
              <a:rPr lang="en-US" sz="1500"/>
              <a:t>Annual stipend in OMS III-V </a:t>
            </a:r>
          </a:p>
          <a:p>
            <a:pPr lvl="1"/>
            <a:r>
              <a:rPr lang="en-US" sz="1500"/>
              <a:t>Health insurance covered while a Fellow</a:t>
            </a:r>
          </a:p>
          <a:p>
            <a:pPr lvl="1"/>
            <a:r>
              <a:rPr lang="en-US" sz="1500"/>
              <a:t>Priority in clinical rotation selection</a:t>
            </a:r>
          </a:p>
          <a:p>
            <a:pPr lvl="1"/>
            <a:r>
              <a:rPr lang="en-US" sz="1500"/>
              <a:t>AAO Convocation covered each year </a:t>
            </a:r>
          </a:p>
          <a:p>
            <a:endParaRPr lang="en-US" sz="1500"/>
          </a:p>
          <a:p>
            <a:endParaRPr lang="en-US" sz="1500"/>
          </a:p>
        </p:txBody>
      </p:sp>
      <p:pic>
        <p:nvPicPr>
          <p:cNvPr id="5" name="Picture 4" descr="A person wearing a mask and scrubs&#10;&#10;AI-generated content may be incorrect.">
            <a:extLst>
              <a:ext uri="{FF2B5EF4-FFF2-40B4-BE49-F238E27FC236}">
                <a16:creationId xmlns:a16="http://schemas.microsoft.com/office/drawing/2014/main" id="{731FD832-5A21-E0E5-30D1-97BFF047342D}"/>
              </a:ext>
            </a:extLst>
          </p:cNvPr>
          <p:cNvPicPr>
            <a:picLocks noChangeAspect="1"/>
          </p:cNvPicPr>
          <p:nvPr/>
        </p:nvPicPr>
        <p:blipFill>
          <a:blip r:embed="rId2"/>
          <a:srcRect l="795" r="10396" b="-3"/>
          <a:stretch>
            <a:fillRect/>
          </a:stretch>
        </p:blipFill>
        <p:spPr>
          <a:xfrm>
            <a:off x="7861238" y="746125"/>
            <a:ext cx="3644962" cy="5472559"/>
          </a:xfrm>
          <a:prstGeom prst="rect">
            <a:avLst/>
          </a:prstGeom>
        </p:spPr>
      </p:pic>
    </p:spTree>
    <p:extLst>
      <p:ext uri="{BB962C8B-B14F-4D97-AF65-F5344CB8AC3E}">
        <p14:creationId xmlns:p14="http://schemas.microsoft.com/office/powerpoint/2010/main" val="18067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BA46-43C2-F4C5-72C2-877A99EC3306}"/>
              </a:ext>
            </a:extLst>
          </p:cNvPr>
          <p:cNvSpPr>
            <a:spLocks noGrp="1"/>
          </p:cNvSpPr>
          <p:nvPr>
            <p:ph type="title"/>
          </p:nvPr>
        </p:nvSpPr>
        <p:spPr>
          <a:xfrm>
            <a:off x="697991" y="1508085"/>
            <a:ext cx="3977639" cy="1600200"/>
          </a:xfrm>
        </p:spPr>
        <p:txBody>
          <a:bodyPr anchor="b">
            <a:normAutofit/>
          </a:bodyPr>
          <a:lstStyle/>
          <a:p>
            <a:pPr algn="l"/>
            <a:r>
              <a:rPr lang="en-US" sz="3200" dirty="0"/>
              <a:t>It wasn't too long ago...</a:t>
            </a:r>
          </a:p>
        </p:txBody>
      </p:sp>
      <p:sp useBgFill="1">
        <p:nvSpPr>
          <p:cNvPr id="7" name="Rectangle 6">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oup of people in a room with a projector screen&#10;&#10;AI-generated content may be incorrect.">
            <a:extLst>
              <a:ext uri="{FF2B5EF4-FFF2-40B4-BE49-F238E27FC236}">
                <a16:creationId xmlns:a16="http://schemas.microsoft.com/office/drawing/2014/main" id="{96741ACF-2EE6-8832-56EC-1EDF1C41A6CF}"/>
              </a:ext>
            </a:extLst>
          </p:cNvPr>
          <p:cNvPicPr>
            <a:picLocks noChangeAspect="1"/>
          </p:cNvPicPr>
          <p:nvPr/>
        </p:nvPicPr>
        <p:blipFill>
          <a:blip r:embed="rId2"/>
          <a:srcRect l="7830" r="16843"/>
          <a:stretch>
            <a:fillRect/>
          </a:stretch>
        </p:blipFill>
        <p:spPr>
          <a:xfrm>
            <a:off x="5304147" y="10"/>
            <a:ext cx="6887853" cy="6857990"/>
          </a:xfrm>
          <a:prstGeom prst="rect">
            <a:avLst/>
          </a:prstGeom>
        </p:spPr>
      </p:pic>
    </p:spTree>
    <p:extLst>
      <p:ext uri="{BB962C8B-B14F-4D97-AF65-F5344CB8AC3E}">
        <p14:creationId xmlns:p14="http://schemas.microsoft.com/office/powerpoint/2010/main" val="1888203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9484" y="401607"/>
            <a:ext cx="6095695" cy="2021553"/>
          </a:xfrm>
        </p:spPr>
        <p:txBody>
          <a:bodyPr>
            <a:normAutofit/>
          </a:bodyPr>
          <a:lstStyle/>
          <a:p>
            <a:pPr algn="ctr"/>
            <a:r>
              <a:rPr lang="en-US" dirty="0">
                <a:solidFill>
                  <a:schemeClr val="tx1"/>
                </a:solidFill>
              </a:rPr>
              <a:t>Perks of the OMM Fellowship</a:t>
            </a:r>
          </a:p>
        </p:txBody>
      </p:sp>
      <p:sp>
        <p:nvSpPr>
          <p:cNvPr id="3" name="Content Placeholder 2"/>
          <p:cNvSpPr>
            <a:spLocks noGrp="1"/>
          </p:cNvSpPr>
          <p:nvPr>
            <p:ph idx="1"/>
          </p:nvPr>
        </p:nvSpPr>
        <p:spPr>
          <a:xfrm>
            <a:off x="6550924" y="2423160"/>
            <a:ext cx="5397236" cy="4267200"/>
          </a:xfrm>
        </p:spPr>
        <p:txBody>
          <a:bodyPr>
            <a:normAutofit/>
          </a:bodyPr>
          <a:lstStyle/>
          <a:p>
            <a:r>
              <a:rPr lang="en-US" sz="1400" dirty="0"/>
              <a:t>Mentorship and guidance from OMM department</a:t>
            </a:r>
          </a:p>
          <a:p>
            <a:r>
              <a:rPr lang="en-US" sz="1400" dirty="0"/>
              <a:t>Strengthens a CV when applying for residency and jobs </a:t>
            </a:r>
          </a:p>
          <a:p>
            <a:r>
              <a:rPr lang="en-US" sz="1400" dirty="0"/>
              <a:t>Freedom to design your own project–research or other</a:t>
            </a:r>
          </a:p>
          <a:p>
            <a:r>
              <a:rPr lang="en-US" sz="1400" dirty="0"/>
              <a:t>Most of our Fellows published in some venue</a:t>
            </a:r>
          </a:p>
          <a:p>
            <a:r>
              <a:rPr lang="en-US" sz="1400" dirty="0"/>
              <a:t>Extra time to develop your OMM skills</a:t>
            </a:r>
          </a:p>
          <a:p>
            <a:pPr lvl="1"/>
            <a:r>
              <a:rPr lang="en-US" sz="1400" dirty="0"/>
              <a:t>OMT Lab at TLC</a:t>
            </a:r>
          </a:p>
          <a:p>
            <a:pPr lvl="1"/>
            <a:r>
              <a:rPr lang="en-US" sz="1400" dirty="0"/>
              <a:t>Lab with OMS I and IIs </a:t>
            </a:r>
          </a:p>
          <a:p>
            <a:pPr lvl="1"/>
            <a:r>
              <a:rPr lang="en-US" sz="1400" dirty="0"/>
              <a:t>Out rotations with private practice physicians</a:t>
            </a:r>
          </a:p>
          <a:p>
            <a:pPr lvl="1"/>
            <a:r>
              <a:rPr lang="en-US" sz="1400" dirty="0"/>
              <a:t>American Academy of Osteopathy’s Convocation</a:t>
            </a:r>
          </a:p>
          <a:p>
            <a:r>
              <a:rPr lang="en-US" sz="1400" dirty="0"/>
              <a:t>Opportunity to become a stronger teacher</a:t>
            </a:r>
          </a:p>
          <a:p>
            <a:r>
              <a:rPr lang="en-US" sz="1400" dirty="0"/>
              <a:t>Function as a junior faculty member and deliver lectures and labs</a:t>
            </a:r>
          </a:p>
          <a:p>
            <a:r>
              <a:rPr lang="en-US" sz="1400" dirty="0"/>
              <a:t>And so much more! </a:t>
            </a:r>
          </a:p>
          <a:p>
            <a:endParaRPr lang="en-US" sz="1400" dirty="0"/>
          </a:p>
          <a:p>
            <a:endParaRPr lang="en-US" sz="1400" dirty="0"/>
          </a:p>
        </p:txBody>
      </p:sp>
      <p:pic>
        <p:nvPicPr>
          <p:cNvPr id="4" name="Picture 3">
            <a:extLst>
              <a:ext uri="{FF2B5EF4-FFF2-40B4-BE49-F238E27FC236}">
                <a16:creationId xmlns:a16="http://schemas.microsoft.com/office/drawing/2014/main" id="{CA20DD20-759A-BD40-8CA4-EC27C12C4D4B}"/>
              </a:ext>
            </a:extLst>
          </p:cNvPr>
          <p:cNvPicPr>
            <a:picLocks noChangeAspect="1"/>
          </p:cNvPicPr>
          <p:nvPr/>
        </p:nvPicPr>
        <p:blipFill rotWithShape="1">
          <a:blip r:embed="rId3"/>
          <a:srcRect l="33560" r="-2" b="-2"/>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403319455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DE4D3E-80C7-48B7-B8E5-B1B5A62C9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in a room&#10;&#10;AI-generated content may be incorrect.">
            <a:extLst>
              <a:ext uri="{FF2B5EF4-FFF2-40B4-BE49-F238E27FC236}">
                <a16:creationId xmlns:a16="http://schemas.microsoft.com/office/drawing/2014/main" id="{88A31427-6FD3-059A-6536-2BC8C6D14074}"/>
              </a:ext>
            </a:extLst>
          </p:cNvPr>
          <p:cNvPicPr>
            <a:picLocks noChangeAspect="1"/>
          </p:cNvPicPr>
          <p:nvPr/>
        </p:nvPicPr>
        <p:blipFill>
          <a:blip r:embed="rId2">
            <a:alphaModFix amt="30000"/>
          </a:blip>
          <a:srcRect t="3867" b="54086"/>
          <a:stretch>
            <a:fillRect/>
          </a:stretch>
        </p:blipFill>
        <p:spPr>
          <a:xfrm>
            <a:off x="20" y="10"/>
            <a:ext cx="12191980" cy="6857990"/>
          </a:xfrm>
          <a:prstGeom prst="rect">
            <a:avLst/>
          </a:prstGeom>
        </p:spPr>
      </p:pic>
      <p:sp>
        <p:nvSpPr>
          <p:cNvPr id="2" name="Title 1"/>
          <p:cNvSpPr>
            <a:spLocks noGrp="1"/>
          </p:cNvSpPr>
          <p:nvPr>
            <p:ph type="title"/>
          </p:nvPr>
        </p:nvSpPr>
        <p:spPr>
          <a:xfrm>
            <a:off x="2895600" y="764373"/>
            <a:ext cx="8610600" cy="1293028"/>
          </a:xfrm>
        </p:spPr>
        <p:txBody>
          <a:bodyPr>
            <a:normAutofit/>
          </a:bodyPr>
          <a:lstStyle/>
          <a:p>
            <a:r>
              <a:rPr lang="en-US"/>
              <a:t>Application</a:t>
            </a:r>
            <a:endParaRPr lang="en-US" dirty="0"/>
          </a:p>
        </p:txBody>
      </p:sp>
      <p:pic>
        <p:nvPicPr>
          <p:cNvPr id="12" name="Picture 11">
            <a:extLst>
              <a:ext uri="{FF2B5EF4-FFF2-40B4-BE49-F238E27FC236}">
                <a16:creationId xmlns:a16="http://schemas.microsoft.com/office/drawing/2014/main" id="{9798C1D7-B3E7-45FC-BC11-C49DA8C1F4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3" name="Content Placeholder 2"/>
          <p:cNvSpPr>
            <a:spLocks noGrp="1"/>
          </p:cNvSpPr>
          <p:nvPr>
            <p:ph idx="1"/>
          </p:nvPr>
        </p:nvSpPr>
        <p:spPr>
          <a:xfrm>
            <a:off x="685800" y="2194560"/>
            <a:ext cx="10820400" cy="4024125"/>
          </a:xfrm>
        </p:spPr>
        <p:txBody>
          <a:bodyPr vert="horz" lIns="91440" tIns="45720" rIns="91440" bIns="45720" rtlCol="0">
            <a:normAutofit/>
          </a:bodyPr>
          <a:lstStyle/>
          <a:p>
            <a:r>
              <a:rPr lang="en-US" dirty="0"/>
              <a:t>Will begin the application process this fall –stay tuned for details!</a:t>
            </a:r>
            <a:endParaRPr lang="en-US"/>
          </a:p>
          <a:p>
            <a:r>
              <a:rPr lang="en-US" dirty="0"/>
              <a:t>Any questions – contact Dr. Modlin-Tucker</a:t>
            </a:r>
          </a:p>
          <a:p>
            <a:r>
              <a:rPr lang="en-US" dirty="0"/>
              <a:t>To apply: </a:t>
            </a:r>
          </a:p>
          <a:p>
            <a:pPr lvl="1"/>
            <a:r>
              <a:rPr lang="en-US" dirty="0"/>
              <a:t>One page letter of intent </a:t>
            </a:r>
          </a:p>
          <a:p>
            <a:pPr lvl="1"/>
            <a:r>
              <a:rPr lang="en-US" dirty="0"/>
              <a:t>Transcripts </a:t>
            </a:r>
          </a:p>
          <a:p>
            <a:pPr lvl="1"/>
            <a:r>
              <a:rPr lang="en-US" dirty="0"/>
              <a:t>Curriculum Vitae</a:t>
            </a:r>
          </a:p>
        </p:txBody>
      </p:sp>
    </p:spTree>
    <p:extLst>
      <p:ext uri="{BB962C8B-B14F-4D97-AF65-F5344CB8AC3E}">
        <p14:creationId xmlns:p14="http://schemas.microsoft.com/office/powerpoint/2010/main" val="3517242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DE20DFA-89DB-4DCD-9C6A-E6F94CA754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3" name="Picture 22">
            <a:extLst>
              <a:ext uri="{FF2B5EF4-FFF2-40B4-BE49-F238E27FC236}">
                <a16:creationId xmlns:a16="http://schemas.microsoft.com/office/drawing/2014/main" id="{B606DC21-B3AA-4AE9-844F-E667E84438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5" name="Rectangle 24">
            <a:extLst>
              <a:ext uri="{FF2B5EF4-FFF2-40B4-BE49-F238E27FC236}">
                <a16:creationId xmlns:a16="http://schemas.microsoft.com/office/drawing/2014/main" id="{A7244538-290E-40DA-A93A-14BB3E6C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2041F-6344-EC41-9421-1EBB5BC0AC3C}"/>
              </a:ext>
            </a:extLst>
          </p:cNvPr>
          <p:cNvSpPr>
            <a:spLocks noGrp="1"/>
          </p:cNvSpPr>
          <p:nvPr>
            <p:ph type="title"/>
          </p:nvPr>
        </p:nvSpPr>
        <p:spPr>
          <a:xfrm>
            <a:off x="5615888" y="673240"/>
            <a:ext cx="5951914" cy="3446373"/>
          </a:xfrm>
          <a:noFill/>
          <a:ln w="19050">
            <a:noFill/>
            <a:prstDash val="dash"/>
          </a:ln>
        </p:spPr>
        <p:txBody>
          <a:bodyPr vert="horz" lIns="91440" tIns="45720" rIns="91440" bIns="45720" rtlCol="0" anchor="b">
            <a:normAutofit/>
          </a:bodyPr>
          <a:lstStyle/>
          <a:p>
            <a:r>
              <a:rPr lang="en-US" sz="4800"/>
              <a:t>Questions?!?!</a:t>
            </a:r>
          </a:p>
        </p:txBody>
      </p:sp>
      <p:sp useBgFill="1">
        <p:nvSpPr>
          <p:cNvPr id="27" name="Rectangle 26">
            <a:extLst>
              <a:ext uri="{FF2B5EF4-FFF2-40B4-BE49-F238E27FC236}">
                <a16:creationId xmlns:a16="http://schemas.microsoft.com/office/drawing/2014/main" id="{AB1DF3B3-9DBC-445D-AE4E-A62E5A9B8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9663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gold invitation&#10;&#10;AI-generated content may be incorrect.">
            <a:extLst>
              <a:ext uri="{FF2B5EF4-FFF2-40B4-BE49-F238E27FC236}">
                <a16:creationId xmlns:a16="http://schemas.microsoft.com/office/drawing/2014/main" id="{A9566DDD-F956-9709-B54F-4E5EC7A44CCF}"/>
              </a:ext>
            </a:extLst>
          </p:cNvPr>
          <p:cNvPicPr>
            <a:picLocks noChangeAspect="1"/>
          </p:cNvPicPr>
          <p:nvPr/>
        </p:nvPicPr>
        <p:blipFill>
          <a:blip r:embed="rId4"/>
          <a:srcRect l="5919" r="6228"/>
          <a:stretch>
            <a:fillRect/>
          </a:stretch>
        </p:blipFill>
        <p:spPr>
          <a:xfrm>
            <a:off x="-4" y="10"/>
            <a:ext cx="4654291" cy="6857990"/>
          </a:xfrm>
          <a:prstGeom prst="rect">
            <a:avLst/>
          </a:prstGeom>
        </p:spPr>
      </p:pic>
      <p:sp>
        <p:nvSpPr>
          <p:cNvPr id="29" name="Rectangle 28">
            <a:extLst>
              <a:ext uri="{FF2B5EF4-FFF2-40B4-BE49-F238E27FC236}">
                <a16:creationId xmlns:a16="http://schemas.microsoft.com/office/drawing/2014/main" id="{F51F80E8-0CAC-410E-B59A-29FDDC357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48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9" name="Google Shape;79;p15"/>
          <p:cNvSpPr txBox="1"/>
          <p:nvPr/>
        </p:nvSpPr>
        <p:spPr>
          <a:xfrm>
            <a:off x="7098077" y="5938427"/>
            <a:ext cx="2129200" cy="323111"/>
          </a:xfrm>
          <a:prstGeom prst="rect">
            <a:avLst/>
          </a:prstGeom>
          <a:noFill/>
          <a:ln>
            <a:noFill/>
          </a:ln>
        </p:spPr>
        <p:txBody>
          <a:bodyPr spcFirstLastPara="1" wrap="square" lIns="121900" tIns="60933" rIns="121900" bIns="60933" anchor="t" anchorCtr="0">
            <a:spAutoFit/>
          </a:bodyPr>
          <a:lstStyle/>
          <a:p>
            <a:r>
              <a:rPr lang="en" sz="1300" dirty="0">
                <a:solidFill>
                  <a:schemeClr val="lt1"/>
                </a:solidFill>
                <a:latin typeface="Arial"/>
                <a:ea typeface="Arial"/>
                <a:cs typeface="Arial"/>
                <a:sym typeface="Arial"/>
              </a:rPr>
              <a:t>Dr. P. Williams</a:t>
            </a:r>
            <a:endParaRPr lang="en" sz="1300" dirty="0">
              <a:solidFill>
                <a:schemeClr val="lt1"/>
              </a:solidFill>
              <a:latin typeface="Arial"/>
              <a:cs typeface="Arial"/>
            </a:endParaRPr>
          </a:p>
        </p:txBody>
      </p:sp>
      <p:sp>
        <p:nvSpPr>
          <p:cNvPr id="80" name="Google Shape;80;p15"/>
          <p:cNvSpPr txBox="1"/>
          <p:nvPr/>
        </p:nvSpPr>
        <p:spPr>
          <a:xfrm>
            <a:off x="149713" y="5910480"/>
            <a:ext cx="1646000" cy="328177"/>
          </a:xfrm>
          <a:prstGeom prst="rect">
            <a:avLst/>
          </a:prstGeom>
          <a:noFill/>
          <a:ln>
            <a:noFill/>
          </a:ln>
        </p:spPr>
        <p:txBody>
          <a:bodyPr spcFirstLastPara="1" wrap="square" lIns="121900" tIns="60933" rIns="121900" bIns="60933" anchor="t" anchorCtr="0">
            <a:spAutoFit/>
          </a:bodyPr>
          <a:lstStyle/>
          <a:p>
            <a:r>
              <a:rPr lang="en" sz="1333" dirty="0">
                <a:solidFill>
                  <a:schemeClr val="lt1"/>
                </a:solidFill>
                <a:latin typeface="Arial"/>
                <a:ea typeface="Arial"/>
                <a:cs typeface="Arial"/>
                <a:sym typeface="Arial"/>
              </a:rPr>
              <a:t>Dr. </a:t>
            </a:r>
            <a:r>
              <a:rPr lang="en" sz="1333" dirty="0">
                <a:solidFill>
                  <a:schemeClr val="lt1"/>
                </a:solidFill>
              </a:rPr>
              <a:t>Kristin Thom</a:t>
            </a:r>
            <a:endParaRPr sz="1600" dirty="0">
              <a:solidFill>
                <a:schemeClr val="lt1"/>
              </a:solidFill>
            </a:endParaRPr>
          </a:p>
        </p:txBody>
      </p:sp>
      <p:sp>
        <p:nvSpPr>
          <p:cNvPr id="81" name="Google Shape;81;p15"/>
          <p:cNvSpPr txBox="1"/>
          <p:nvPr/>
        </p:nvSpPr>
        <p:spPr>
          <a:xfrm>
            <a:off x="1779070" y="5910480"/>
            <a:ext cx="1883600" cy="328177"/>
          </a:xfrm>
          <a:prstGeom prst="rect">
            <a:avLst/>
          </a:prstGeom>
          <a:noFill/>
          <a:ln>
            <a:noFill/>
          </a:ln>
        </p:spPr>
        <p:txBody>
          <a:bodyPr spcFirstLastPara="1" wrap="square" lIns="121900" tIns="60933" rIns="121900" bIns="60933" anchor="t" anchorCtr="0">
            <a:spAutoFit/>
          </a:bodyPr>
          <a:lstStyle/>
          <a:p>
            <a:r>
              <a:rPr lang="en" sz="1333" dirty="0">
                <a:solidFill>
                  <a:schemeClr val="lt1"/>
                </a:solidFill>
                <a:latin typeface="Arial"/>
                <a:ea typeface="Arial"/>
                <a:cs typeface="Arial"/>
                <a:sym typeface="Arial"/>
              </a:rPr>
              <a:t>Dr. Sean Moloney</a:t>
            </a:r>
            <a:endParaRPr sz="1600" dirty="0">
              <a:solidFill>
                <a:schemeClr val="lt1"/>
              </a:solidFill>
            </a:endParaRPr>
          </a:p>
        </p:txBody>
      </p:sp>
      <p:sp>
        <p:nvSpPr>
          <p:cNvPr id="82" name="Google Shape;82;p15"/>
          <p:cNvSpPr txBox="1"/>
          <p:nvPr/>
        </p:nvSpPr>
        <p:spPr>
          <a:xfrm>
            <a:off x="3574368" y="5951240"/>
            <a:ext cx="1543477" cy="328177"/>
          </a:xfrm>
          <a:prstGeom prst="rect">
            <a:avLst/>
          </a:prstGeom>
          <a:noFill/>
          <a:ln>
            <a:noFill/>
          </a:ln>
        </p:spPr>
        <p:txBody>
          <a:bodyPr spcFirstLastPara="1" wrap="square" lIns="121900" tIns="60933" rIns="121900" bIns="60933" anchor="t" anchorCtr="0">
            <a:spAutoFit/>
          </a:bodyPr>
          <a:lstStyle/>
          <a:p>
            <a:r>
              <a:rPr lang="en" sz="1333" dirty="0">
                <a:solidFill>
                  <a:schemeClr val="lt1"/>
                </a:solidFill>
                <a:latin typeface="Arial"/>
                <a:ea typeface="Arial"/>
                <a:cs typeface="Arial"/>
                <a:sym typeface="Arial"/>
              </a:rPr>
              <a:t>Dr. </a:t>
            </a:r>
            <a:r>
              <a:rPr lang="en" sz="1333" dirty="0">
                <a:solidFill>
                  <a:schemeClr val="lt1"/>
                </a:solidFill>
              </a:rPr>
              <a:t>Sara </a:t>
            </a:r>
            <a:r>
              <a:rPr lang="en" sz="1333" dirty="0" err="1">
                <a:solidFill>
                  <a:schemeClr val="lt1"/>
                </a:solidFill>
              </a:rPr>
              <a:t>Modlin</a:t>
            </a:r>
            <a:endParaRPr sz="1333" dirty="0">
              <a:solidFill>
                <a:schemeClr val="lt1"/>
              </a:solidFill>
            </a:endParaRPr>
          </a:p>
        </p:txBody>
      </p:sp>
      <p:sp>
        <p:nvSpPr>
          <p:cNvPr id="83" name="Google Shape;83;p15"/>
          <p:cNvSpPr txBox="1"/>
          <p:nvPr/>
        </p:nvSpPr>
        <p:spPr>
          <a:xfrm>
            <a:off x="5292027" y="5951239"/>
            <a:ext cx="1975200" cy="328177"/>
          </a:xfrm>
          <a:prstGeom prst="rect">
            <a:avLst/>
          </a:prstGeom>
          <a:noFill/>
          <a:ln>
            <a:noFill/>
          </a:ln>
        </p:spPr>
        <p:txBody>
          <a:bodyPr spcFirstLastPara="1" wrap="square" lIns="121900" tIns="60933" rIns="121900" bIns="60933" anchor="t" anchorCtr="0">
            <a:spAutoFit/>
          </a:bodyPr>
          <a:lstStyle/>
          <a:p>
            <a:r>
              <a:rPr lang="en" sz="1333" dirty="0">
                <a:solidFill>
                  <a:schemeClr val="lt1"/>
                </a:solidFill>
                <a:latin typeface="Arial"/>
                <a:ea typeface="Arial"/>
                <a:cs typeface="Arial"/>
                <a:sym typeface="Arial"/>
              </a:rPr>
              <a:t>Dr. Alecia Lentz</a:t>
            </a:r>
            <a:endParaRPr sz="1600" dirty="0">
              <a:solidFill>
                <a:schemeClr val="lt1"/>
              </a:solidFill>
            </a:endParaRPr>
          </a:p>
        </p:txBody>
      </p:sp>
      <p:sp>
        <p:nvSpPr>
          <p:cNvPr id="84" name="Google Shape;84;p15"/>
          <p:cNvSpPr txBox="1"/>
          <p:nvPr/>
        </p:nvSpPr>
        <p:spPr>
          <a:xfrm>
            <a:off x="109900" y="223851"/>
            <a:ext cx="3692400" cy="615499"/>
          </a:xfrm>
          <a:prstGeom prst="rect">
            <a:avLst/>
          </a:prstGeom>
          <a:noFill/>
          <a:ln>
            <a:noFill/>
          </a:ln>
        </p:spPr>
        <p:txBody>
          <a:bodyPr spcFirstLastPara="1" wrap="square" lIns="121900" tIns="60933" rIns="121900" bIns="60933" anchor="t" anchorCtr="0">
            <a:spAutoFit/>
          </a:bodyPr>
          <a:lstStyle/>
          <a:p>
            <a:r>
              <a:rPr lang="en" sz="1600" b="1" dirty="0">
                <a:solidFill>
                  <a:srgbClr val="000000"/>
                </a:solidFill>
                <a:latin typeface="Arial"/>
                <a:ea typeface="Arial"/>
                <a:cs typeface="Arial"/>
                <a:sym typeface="Arial"/>
              </a:rPr>
              <a:t>Dr. </a:t>
            </a:r>
            <a:r>
              <a:rPr lang="en-US" sz="1600" b="1" dirty="0">
                <a:solidFill>
                  <a:srgbClr val="000000"/>
                </a:solidFill>
                <a:latin typeface="Arial"/>
                <a:ea typeface="Arial"/>
                <a:cs typeface="Arial"/>
                <a:sym typeface="Arial"/>
              </a:rPr>
              <a:t>Stacia Sloane</a:t>
            </a:r>
            <a:endParaRPr lang="en-US" sz="1600" b="1">
              <a:solidFill>
                <a:srgbClr val="000000"/>
              </a:solidFill>
              <a:latin typeface="Arial"/>
              <a:ea typeface="Arial"/>
              <a:cs typeface="Arial"/>
            </a:endParaRPr>
          </a:p>
          <a:p>
            <a:r>
              <a:rPr lang="en" sz="1600" b="1" dirty="0"/>
              <a:t>OPP3 Course Coordinator</a:t>
            </a:r>
            <a:endParaRPr sz="1600" b="1"/>
          </a:p>
        </p:txBody>
      </p:sp>
      <p:sp>
        <p:nvSpPr>
          <p:cNvPr id="85" name="Google Shape;85;p15"/>
          <p:cNvSpPr txBox="1"/>
          <p:nvPr/>
        </p:nvSpPr>
        <p:spPr>
          <a:xfrm>
            <a:off x="8735632" y="5966898"/>
            <a:ext cx="1680400" cy="328177"/>
          </a:xfrm>
          <a:prstGeom prst="rect">
            <a:avLst/>
          </a:prstGeom>
          <a:noFill/>
          <a:ln>
            <a:noFill/>
          </a:ln>
        </p:spPr>
        <p:txBody>
          <a:bodyPr spcFirstLastPara="1" wrap="square" lIns="121900" tIns="60933" rIns="121900" bIns="60933" anchor="t" anchorCtr="0">
            <a:spAutoFit/>
          </a:bodyPr>
          <a:lstStyle/>
          <a:p>
            <a:r>
              <a:rPr lang="en" sz="1333" dirty="0">
                <a:solidFill>
                  <a:schemeClr val="lt1"/>
                </a:solidFill>
                <a:latin typeface="Arial"/>
                <a:ea typeface="Arial"/>
                <a:cs typeface="Arial"/>
                <a:sym typeface="Arial"/>
              </a:rPr>
              <a:t>Dr. Lee Ann </a:t>
            </a:r>
            <a:r>
              <a:rPr lang="en" sz="1333" dirty="0" err="1">
                <a:solidFill>
                  <a:schemeClr val="lt1"/>
                </a:solidFill>
                <a:latin typeface="Arial"/>
                <a:ea typeface="Arial"/>
                <a:cs typeface="Arial"/>
                <a:sym typeface="Arial"/>
              </a:rPr>
              <a:t>Cuny</a:t>
            </a:r>
            <a:endParaRPr sz="1333" dirty="0">
              <a:solidFill>
                <a:schemeClr val="lt1"/>
              </a:solidFill>
            </a:endParaRPr>
          </a:p>
        </p:txBody>
      </p:sp>
      <p:sp>
        <p:nvSpPr>
          <p:cNvPr id="90" name="Google Shape;90;p15"/>
          <p:cNvSpPr txBox="1"/>
          <p:nvPr/>
        </p:nvSpPr>
        <p:spPr>
          <a:xfrm>
            <a:off x="5236915" y="644131"/>
            <a:ext cx="2083463" cy="1654259"/>
          </a:xfrm>
          <a:prstGeom prst="rect">
            <a:avLst/>
          </a:prstGeom>
          <a:noFill/>
          <a:ln>
            <a:noFill/>
          </a:ln>
        </p:spPr>
        <p:txBody>
          <a:bodyPr spcFirstLastPara="1" wrap="square" lIns="121900" tIns="121900" rIns="121900" bIns="121900" anchor="t" anchorCtr="0">
            <a:spAutoFit/>
          </a:bodyPr>
          <a:lstStyle/>
          <a:p>
            <a:pPr algn="ctr"/>
            <a:r>
              <a:rPr lang="en" sz="3050" b="1" dirty="0">
                <a:latin typeface="Raleway"/>
                <a:ea typeface="Raleway"/>
                <a:cs typeface="Raleway"/>
                <a:sym typeface="Raleway"/>
              </a:rPr>
              <a:t> Fall 2025 OMM Faculty</a:t>
            </a:r>
            <a:endParaRPr sz="3050" b="1" dirty="0">
              <a:latin typeface="Raleway"/>
              <a:ea typeface="Raleway"/>
              <a:cs typeface="Raleway"/>
              <a:sym typeface="Raleway"/>
            </a:endParaRPr>
          </a:p>
        </p:txBody>
      </p:sp>
      <p:pic>
        <p:nvPicPr>
          <p:cNvPr id="2" name="Google Shape;76;p15">
            <a:extLst>
              <a:ext uri="{FF2B5EF4-FFF2-40B4-BE49-F238E27FC236}">
                <a16:creationId xmlns:a16="http://schemas.microsoft.com/office/drawing/2014/main" id="{9CFEAA90-3406-37B3-E492-6EE6E0323938}"/>
              </a:ext>
            </a:extLst>
          </p:cNvPr>
          <p:cNvPicPr preferRelativeResize="0"/>
          <p:nvPr/>
        </p:nvPicPr>
        <p:blipFill rotWithShape="1">
          <a:blip r:embed="rId3">
            <a:alphaModFix/>
          </a:blip>
          <a:srcRect l="9292" b="6585"/>
          <a:stretch/>
        </p:blipFill>
        <p:spPr>
          <a:xfrm>
            <a:off x="10533642" y="4089686"/>
            <a:ext cx="1394039" cy="1787646"/>
          </a:xfrm>
          <a:prstGeom prst="rect">
            <a:avLst/>
          </a:prstGeom>
          <a:noFill/>
          <a:ln>
            <a:noFill/>
          </a:ln>
        </p:spPr>
      </p:pic>
      <p:sp>
        <p:nvSpPr>
          <p:cNvPr id="3" name="Google Shape;84;p15">
            <a:extLst>
              <a:ext uri="{FF2B5EF4-FFF2-40B4-BE49-F238E27FC236}">
                <a16:creationId xmlns:a16="http://schemas.microsoft.com/office/drawing/2014/main" id="{AEB7D232-1586-4F84-6780-F3995EF44AE5}"/>
              </a:ext>
            </a:extLst>
          </p:cNvPr>
          <p:cNvSpPr txBox="1"/>
          <p:nvPr/>
        </p:nvSpPr>
        <p:spPr>
          <a:xfrm>
            <a:off x="8237308" y="29125"/>
            <a:ext cx="3692400" cy="615499"/>
          </a:xfrm>
          <a:prstGeom prst="rect">
            <a:avLst/>
          </a:prstGeom>
          <a:noFill/>
          <a:ln>
            <a:noFill/>
          </a:ln>
        </p:spPr>
        <p:txBody>
          <a:bodyPr spcFirstLastPara="1" wrap="square" lIns="121900" tIns="60933" rIns="121900" bIns="60933" anchor="t" anchorCtr="0">
            <a:spAutoFit/>
          </a:bodyPr>
          <a:lstStyle/>
          <a:p>
            <a:pPr algn="r"/>
            <a:r>
              <a:rPr lang="en-US" sz="1600" b="1" dirty="0">
                <a:solidFill>
                  <a:srgbClr val="000000"/>
                </a:solidFill>
                <a:latin typeface="Arial"/>
                <a:ea typeface="Arial"/>
                <a:cs typeface="Arial"/>
                <a:sym typeface="Arial"/>
              </a:rPr>
              <a:t>Dr. Victor Nuño</a:t>
            </a:r>
            <a:endParaRPr lang="en-US" sz="1600" b="1">
              <a:solidFill>
                <a:srgbClr val="000000"/>
              </a:solidFill>
              <a:latin typeface="Arial"/>
              <a:ea typeface="Arial"/>
              <a:cs typeface="Arial"/>
            </a:endParaRPr>
          </a:p>
          <a:p>
            <a:pPr algn="r"/>
            <a:r>
              <a:rPr lang="en" sz="1600" b="1" dirty="0"/>
              <a:t>Chair of OMM Department</a:t>
            </a:r>
            <a:endParaRPr sz="1600" b="1"/>
          </a:p>
        </p:txBody>
      </p:sp>
      <p:pic>
        <p:nvPicPr>
          <p:cNvPr id="4" name="Picture 3">
            <a:extLst>
              <a:ext uri="{FF2B5EF4-FFF2-40B4-BE49-F238E27FC236}">
                <a16:creationId xmlns:a16="http://schemas.microsoft.com/office/drawing/2014/main" id="{31BCA09C-488F-82B4-D704-86EDD0111455}"/>
              </a:ext>
            </a:extLst>
          </p:cNvPr>
          <p:cNvPicPr>
            <a:picLocks noChangeAspect="1"/>
          </p:cNvPicPr>
          <p:nvPr/>
        </p:nvPicPr>
        <p:blipFill>
          <a:blip r:embed="rId4"/>
          <a:stretch>
            <a:fillRect/>
          </a:stretch>
        </p:blipFill>
        <p:spPr>
          <a:xfrm>
            <a:off x="186397" y="4106141"/>
            <a:ext cx="1394039" cy="1661023"/>
          </a:xfrm>
          <a:prstGeom prst="rect">
            <a:avLst/>
          </a:prstGeom>
        </p:spPr>
      </p:pic>
      <p:pic>
        <p:nvPicPr>
          <p:cNvPr id="5" name="Picture 4">
            <a:extLst>
              <a:ext uri="{FF2B5EF4-FFF2-40B4-BE49-F238E27FC236}">
                <a16:creationId xmlns:a16="http://schemas.microsoft.com/office/drawing/2014/main" id="{A36DA99B-EC42-158A-E090-D1DACE5E7E4E}"/>
              </a:ext>
            </a:extLst>
          </p:cNvPr>
          <p:cNvPicPr>
            <a:picLocks noChangeAspect="1"/>
          </p:cNvPicPr>
          <p:nvPr/>
        </p:nvPicPr>
        <p:blipFill>
          <a:blip r:embed="rId5"/>
          <a:stretch>
            <a:fillRect/>
          </a:stretch>
        </p:blipFill>
        <p:spPr>
          <a:xfrm>
            <a:off x="3609890" y="4101320"/>
            <a:ext cx="1472435" cy="1758733"/>
          </a:xfrm>
          <a:prstGeom prst="rect">
            <a:avLst/>
          </a:prstGeom>
        </p:spPr>
      </p:pic>
      <p:sp>
        <p:nvSpPr>
          <p:cNvPr id="9" name="Google Shape;79;p15">
            <a:extLst>
              <a:ext uri="{FF2B5EF4-FFF2-40B4-BE49-F238E27FC236}">
                <a16:creationId xmlns:a16="http://schemas.microsoft.com/office/drawing/2014/main" id="{4CBBFD70-276E-8B7F-3106-6B85BE48295A}"/>
              </a:ext>
            </a:extLst>
          </p:cNvPr>
          <p:cNvSpPr txBox="1"/>
          <p:nvPr/>
        </p:nvSpPr>
        <p:spPr>
          <a:xfrm>
            <a:off x="10412930" y="5955810"/>
            <a:ext cx="2129200" cy="338500"/>
          </a:xfrm>
          <a:prstGeom prst="rect">
            <a:avLst/>
          </a:prstGeom>
          <a:noFill/>
          <a:ln>
            <a:noFill/>
          </a:ln>
        </p:spPr>
        <p:txBody>
          <a:bodyPr spcFirstLastPara="1" wrap="square" lIns="121900" tIns="60933" rIns="121900" bIns="60933" anchor="t" anchorCtr="0">
            <a:spAutoFit/>
          </a:bodyPr>
          <a:lstStyle/>
          <a:p>
            <a:r>
              <a:rPr lang="en" sz="1333" dirty="0">
                <a:solidFill>
                  <a:schemeClr val="lt1"/>
                </a:solidFill>
                <a:latin typeface="Arial"/>
                <a:ea typeface="Arial"/>
                <a:cs typeface="Arial"/>
                <a:sym typeface="Arial"/>
              </a:rPr>
              <a:t>Dr. Kimberley Wolf</a:t>
            </a:r>
            <a:endParaRPr sz="1333" dirty="0">
              <a:solidFill>
                <a:schemeClr val="bg1"/>
              </a:solidFill>
            </a:endParaRPr>
          </a:p>
        </p:txBody>
      </p:sp>
      <p:pic>
        <p:nvPicPr>
          <p:cNvPr id="10" name="Picture 9">
            <a:extLst>
              <a:ext uri="{FF2B5EF4-FFF2-40B4-BE49-F238E27FC236}">
                <a16:creationId xmlns:a16="http://schemas.microsoft.com/office/drawing/2014/main" id="{B6A029E9-2A22-F6C3-E326-BA974136CA0E}"/>
              </a:ext>
            </a:extLst>
          </p:cNvPr>
          <p:cNvPicPr>
            <a:picLocks noChangeAspect="1"/>
          </p:cNvPicPr>
          <p:nvPr/>
        </p:nvPicPr>
        <p:blipFill rotWithShape="1">
          <a:blip r:embed="rId6"/>
          <a:srcRect t="5731" b="7832"/>
          <a:stretch/>
        </p:blipFill>
        <p:spPr>
          <a:xfrm>
            <a:off x="313499" y="951525"/>
            <a:ext cx="1996564" cy="2375119"/>
          </a:xfrm>
          <a:prstGeom prst="rect">
            <a:avLst/>
          </a:prstGeom>
        </p:spPr>
      </p:pic>
      <p:pic>
        <p:nvPicPr>
          <p:cNvPr id="8" name="Picture 7" descr="A person with long hair wearing a black sweater and red shirt&#10;&#10;AI-generated content may be incorrect.">
            <a:extLst>
              <a:ext uri="{FF2B5EF4-FFF2-40B4-BE49-F238E27FC236}">
                <a16:creationId xmlns:a16="http://schemas.microsoft.com/office/drawing/2014/main" id="{B64A6922-7CDD-3B9A-82C4-AB1B40265DC3}"/>
              </a:ext>
            </a:extLst>
          </p:cNvPr>
          <p:cNvPicPr>
            <a:picLocks noChangeAspect="1"/>
          </p:cNvPicPr>
          <p:nvPr/>
        </p:nvPicPr>
        <p:blipFill>
          <a:blip r:embed="rId7"/>
          <a:srcRect l="-97" t="10591" r="-2485" b="15003"/>
          <a:stretch>
            <a:fillRect/>
          </a:stretch>
        </p:blipFill>
        <p:spPr>
          <a:xfrm>
            <a:off x="8839565" y="4085715"/>
            <a:ext cx="1571181" cy="1773284"/>
          </a:xfrm>
          <a:prstGeom prst="rect">
            <a:avLst/>
          </a:prstGeom>
        </p:spPr>
      </p:pic>
      <p:pic>
        <p:nvPicPr>
          <p:cNvPr id="11" name="Picture 10" descr="A person in a suit and tie&#10;&#10;AI-generated content may be incorrect.">
            <a:extLst>
              <a:ext uri="{FF2B5EF4-FFF2-40B4-BE49-F238E27FC236}">
                <a16:creationId xmlns:a16="http://schemas.microsoft.com/office/drawing/2014/main" id="{D14B5DC6-F2D6-5FAC-C498-926BE1958A0E}"/>
              </a:ext>
            </a:extLst>
          </p:cNvPr>
          <p:cNvPicPr>
            <a:picLocks noChangeAspect="1"/>
          </p:cNvPicPr>
          <p:nvPr/>
        </p:nvPicPr>
        <p:blipFill>
          <a:blip r:embed="rId8"/>
          <a:stretch>
            <a:fillRect/>
          </a:stretch>
        </p:blipFill>
        <p:spPr>
          <a:xfrm>
            <a:off x="10004181" y="841863"/>
            <a:ext cx="1925515" cy="2583473"/>
          </a:xfrm>
          <a:prstGeom prst="rect">
            <a:avLst/>
          </a:prstGeom>
        </p:spPr>
      </p:pic>
      <p:pic>
        <p:nvPicPr>
          <p:cNvPr id="12" name="Picture 11" descr="A person smiling at camera&#10;&#10;AI-generated content may be incorrect.">
            <a:extLst>
              <a:ext uri="{FF2B5EF4-FFF2-40B4-BE49-F238E27FC236}">
                <a16:creationId xmlns:a16="http://schemas.microsoft.com/office/drawing/2014/main" id="{0C4978D1-6601-C600-2578-73A015873BBB}"/>
              </a:ext>
            </a:extLst>
          </p:cNvPr>
          <p:cNvPicPr>
            <a:picLocks noChangeAspect="1"/>
          </p:cNvPicPr>
          <p:nvPr/>
        </p:nvPicPr>
        <p:blipFill>
          <a:blip r:embed="rId9"/>
          <a:srcRect r="398" b="10904"/>
          <a:stretch>
            <a:fillRect/>
          </a:stretch>
        </p:blipFill>
        <p:spPr>
          <a:xfrm>
            <a:off x="7759944" y="1127247"/>
            <a:ext cx="1461006" cy="1960348"/>
          </a:xfrm>
          <a:prstGeom prst="rect">
            <a:avLst/>
          </a:prstGeom>
        </p:spPr>
      </p:pic>
      <p:pic>
        <p:nvPicPr>
          <p:cNvPr id="13" name="Picture 12" descr="A person smiling for a picture&#10;&#10;AI-generated content may be incorrect.">
            <a:extLst>
              <a:ext uri="{FF2B5EF4-FFF2-40B4-BE49-F238E27FC236}">
                <a16:creationId xmlns:a16="http://schemas.microsoft.com/office/drawing/2014/main" id="{48841F6B-B7C9-7212-C838-B0DA71565B29}"/>
              </a:ext>
            </a:extLst>
          </p:cNvPr>
          <p:cNvPicPr>
            <a:picLocks noChangeAspect="1"/>
          </p:cNvPicPr>
          <p:nvPr/>
        </p:nvPicPr>
        <p:blipFill>
          <a:blip r:embed="rId10"/>
          <a:srcRect t="9922" b="4820"/>
          <a:stretch>
            <a:fillRect/>
          </a:stretch>
        </p:blipFill>
        <p:spPr>
          <a:xfrm>
            <a:off x="5410200" y="4113579"/>
            <a:ext cx="1371600" cy="1754096"/>
          </a:xfrm>
          <a:prstGeom prst="rect">
            <a:avLst/>
          </a:prstGeom>
        </p:spPr>
      </p:pic>
      <p:pic>
        <p:nvPicPr>
          <p:cNvPr id="14" name="Picture 13" descr="A person in a suit and tie&#10;&#10;AI-generated content may be incorrect.">
            <a:extLst>
              <a:ext uri="{FF2B5EF4-FFF2-40B4-BE49-F238E27FC236}">
                <a16:creationId xmlns:a16="http://schemas.microsoft.com/office/drawing/2014/main" id="{508AD291-0840-30D8-3896-5EB1E43A0856}"/>
              </a:ext>
            </a:extLst>
          </p:cNvPr>
          <p:cNvPicPr>
            <a:picLocks noChangeAspect="1"/>
          </p:cNvPicPr>
          <p:nvPr/>
        </p:nvPicPr>
        <p:blipFill>
          <a:blip r:embed="rId11"/>
          <a:stretch>
            <a:fillRect/>
          </a:stretch>
        </p:blipFill>
        <p:spPr>
          <a:xfrm>
            <a:off x="1874960" y="4104177"/>
            <a:ext cx="1478573" cy="1738679"/>
          </a:xfrm>
          <a:prstGeom prst="rect">
            <a:avLst/>
          </a:prstGeom>
        </p:spPr>
      </p:pic>
      <p:pic>
        <p:nvPicPr>
          <p:cNvPr id="15" name="Picture 14" descr="A person smiling at camera&#10;&#10;AI-generated content may be incorrect.">
            <a:extLst>
              <a:ext uri="{FF2B5EF4-FFF2-40B4-BE49-F238E27FC236}">
                <a16:creationId xmlns:a16="http://schemas.microsoft.com/office/drawing/2014/main" id="{8ABFCA60-E042-E642-FFC9-BF50F0DED280}"/>
              </a:ext>
            </a:extLst>
          </p:cNvPr>
          <p:cNvPicPr>
            <a:picLocks noChangeAspect="1"/>
          </p:cNvPicPr>
          <p:nvPr/>
        </p:nvPicPr>
        <p:blipFill>
          <a:blip r:embed="rId12"/>
          <a:srcRect l="24626" t="29012" r="23122" b="4650"/>
          <a:stretch>
            <a:fillRect/>
          </a:stretch>
        </p:blipFill>
        <p:spPr>
          <a:xfrm>
            <a:off x="3196104" y="1125304"/>
            <a:ext cx="1503738" cy="1963031"/>
          </a:xfrm>
          <a:prstGeom prst="rect">
            <a:avLst/>
          </a:prstGeom>
        </p:spPr>
      </p:pic>
      <p:sp>
        <p:nvSpPr>
          <p:cNvPr id="16" name="TextBox 15">
            <a:extLst>
              <a:ext uri="{FF2B5EF4-FFF2-40B4-BE49-F238E27FC236}">
                <a16:creationId xmlns:a16="http://schemas.microsoft.com/office/drawing/2014/main" id="{5EB10F52-B5BC-7AE9-B855-83CB0ED3652A}"/>
              </a:ext>
            </a:extLst>
          </p:cNvPr>
          <p:cNvSpPr txBox="1"/>
          <p:nvPr/>
        </p:nvSpPr>
        <p:spPr>
          <a:xfrm>
            <a:off x="3196648" y="309372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Dr. Deepika Kurup</a:t>
            </a:r>
          </a:p>
        </p:txBody>
      </p:sp>
      <p:sp>
        <p:nvSpPr>
          <p:cNvPr id="17" name="TextBox 16">
            <a:extLst>
              <a:ext uri="{FF2B5EF4-FFF2-40B4-BE49-F238E27FC236}">
                <a16:creationId xmlns:a16="http://schemas.microsoft.com/office/drawing/2014/main" id="{4E6134C4-BA77-6009-5C2C-EC78654D4E55}"/>
              </a:ext>
            </a:extLst>
          </p:cNvPr>
          <p:cNvSpPr txBox="1"/>
          <p:nvPr/>
        </p:nvSpPr>
        <p:spPr>
          <a:xfrm>
            <a:off x="7856571" y="309371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Dr. Connie Earl</a:t>
            </a:r>
          </a:p>
        </p:txBody>
      </p:sp>
      <p:pic>
        <p:nvPicPr>
          <p:cNvPr id="6" name="Picture 5" descr="A close-up of a person&#10;&#10;AI-generated content may be incorrect.">
            <a:extLst>
              <a:ext uri="{FF2B5EF4-FFF2-40B4-BE49-F238E27FC236}">
                <a16:creationId xmlns:a16="http://schemas.microsoft.com/office/drawing/2014/main" id="{ED3C3C3D-113F-BF31-57D5-5574C7169C2C}"/>
              </a:ext>
            </a:extLst>
          </p:cNvPr>
          <p:cNvPicPr>
            <a:picLocks noChangeAspect="1"/>
          </p:cNvPicPr>
          <p:nvPr/>
        </p:nvPicPr>
        <p:blipFill>
          <a:blip r:embed="rId13"/>
          <a:srcRect l="-4358" t="500" r="4738" b="17463"/>
          <a:stretch>
            <a:fillRect/>
          </a:stretch>
        </p:blipFill>
        <p:spPr>
          <a:xfrm>
            <a:off x="7086654" y="4085170"/>
            <a:ext cx="1393868" cy="17656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163941" y="419112"/>
            <a:ext cx="11360800" cy="943200"/>
          </a:xfrm>
          <a:prstGeom prst="rect">
            <a:avLst/>
          </a:prstGeom>
        </p:spPr>
        <p:txBody>
          <a:bodyPr spcFirstLastPara="1" vert="horz" wrap="square" lIns="121900" tIns="121900" rIns="121900" bIns="121900" rtlCol="0" anchor="t" anchorCtr="0">
            <a:normAutofit fontScale="90000"/>
          </a:bodyPr>
          <a:lstStyle/>
          <a:p>
            <a:pPr algn="l"/>
            <a:r>
              <a:rPr lang="en" dirty="0">
                <a:latin typeface="Californian FB" panose="0207040306080B030204" pitchFamily="18" charset="77"/>
              </a:rPr>
              <a:t>How to contact us?</a:t>
            </a:r>
            <a:endParaRPr dirty="0">
              <a:latin typeface="Californian FB" panose="0207040306080B030204" pitchFamily="18" charset="77"/>
            </a:endParaRPr>
          </a:p>
        </p:txBody>
      </p:sp>
      <p:sp>
        <p:nvSpPr>
          <p:cNvPr id="173" name="Google Shape;173;p24"/>
          <p:cNvSpPr txBox="1"/>
          <p:nvPr/>
        </p:nvSpPr>
        <p:spPr>
          <a:xfrm>
            <a:off x="8039800" y="751767"/>
            <a:ext cx="9800000" cy="1143200"/>
          </a:xfrm>
          <a:prstGeom prst="rect">
            <a:avLst/>
          </a:prstGeom>
          <a:noFill/>
          <a:ln>
            <a:noFill/>
          </a:ln>
        </p:spPr>
        <p:txBody>
          <a:bodyPr spcFirstLastPara="1" wrap="square" lIns="121900" tIns="121900" rIns="121900" bIns="121900"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Open Sans"/>
              <a:ea typeface="Open Sans"/>
              <a:cs typeface="Open Sans"/>
              <a:sym typeface="Open Sans"/>
            </a:endParaRPr>
          </a:p>
        </p:txBody>
      </p:sp>
      <p:pic>
        <p:nvPicPr>
          <p:cNvPr id="2" name="Google Shape;166;p23">
            <a:extLst>
              <a:ext uri="{FF2B5EF4-FFF2-40B4-BE49-F238E27FC236}">
                <a16:creationId xmlns:a16="http://schemas.microsoft.com/office/drawing/2014/main" id="{E465CDC0-3039-DE58-EA62-44D86B8F7D18}"/>
              </a:ext>
            </a:extLst>
          </p:cNvPr>
          <p:cNvPicPr preferRelativeResize="0"/>
          <p:nvPr/>
        </p:nvPicPr>
        <p:blipFill rotWithShape="1">
          <a:blip r:embed="rId3">
            <a:alphaModFix/>
          </a:blip>
          <a:srcRect/>
          <a:stretch/>
        </p:blipFill>
        <p:spPr>
          <a:xfrm>
            <a:off x="4781023" y="2747060"/>
            <a:ext cx="2629953" cy="2331791"/>
          </a:xfrm>
          <a:prstGeom prst="rect">
            <a:avLst/>
          </a:prstGeom>
          <a:noFill/>
          <a:ln>
            <a:noFill/>
          </a:ln>
        </p:spPr>
      </p:pic>
      <p:pic>
        <p:nvPicPr>
          <p:cNvPr id="4" name="Picture 3">
            <a:extLst>
              <a:ext uri="{FF2B5EF4-FFF2-40B4-BE49-F238E27FC236}">
                <a16:creationId xmlns:a16="http://schemas.microsoft.com/office/drawing/2014/main" id="{C643DED2-ABC6-D69F-B744-D74ED462231C}"/>
              </a:ext>
            </a:extLst>
          </p:cNvPr>
          <p:cNvPicPr>
            <a:picLocks noChangeAspect="1"/>
          </p:cNvPicPr>
          <p:nvPr/>
        </p:nvPicPr>
        <p:blipFill>
          <a:blip r:embed="rId4"/>
          <a:srcRect t="3378" b="3378"/>
          <a:stretch/>
        </p:blipFill>
        <p:spPr>
          <a:xfrm>
            <a:off x="2161378" y="3431670"/>
            <a:ext cx="2170204" cy="2533205"/>
          </a:xfrm>
          <a:prstGeom prst="rect">
            <a:avLst/>
          </a:prstGeom>
        </p:spPr>
      </p:pic>
      <p:pic>
        <p:nvPicPr>
          <p:cNvPr id="5" name="Picture 4">
            <a:extLst>
              <a:ext uri="{FF2B5EF4-FFF2-40B4-BE49-F238E27FC236}">
                <a16:creationId xmlns:a16="http://schemas.microsoft.com/office/drawing/2014/main" id="{486F8B2F-6E9A-C0CD-5CD1-31C80479230F}"/>
              </a:ext>
            </a:extLst>
          </p:cNvPr>
          <p:cNvPicPr>
            <a:picLocks noChangeAspect="1"/>
          </p:cNvPicPr>
          <p:nvPr/>
        </p:nvPicPr>
        <p:blipFill rotWithShape="1">
          <a:blip r:embed="rId5"/>
          <a:srcRect l="3978" t="14300" r="5573"/>
          <a:stretch/>
        </p:blipFill>
        <p:spPr>
          <a:xfrm>
            <a:off x="6635447" y="273847"/>
            <a:ext cx="2780692" cy="2327948"/>
          </a:xfrm>
          <a:prstGeom prst="rect">
            <a:avLst/>
          </a:prstGeom>
        </p:spPr>
      </p:pic>
      <p:pic>
        <p:nvPicPr>
          <p:cNvPr id="9" name="Picture 8" descr="A person smiling at the camera&#10;&#10;Description automatically generated">
            <a:extLst>
              <a:ext uri="{FF2B5EF4-FFF2-40B4-BE49-F238E27FC236}">
                <a16:creationId xmlns:a16="http://schemas.microsoft.com/office/drawing/2014/main" id="{12D2EAE5-37C0-C278-7F39-FEF05D020AE7}"/>
              </a:ext>
            </a:extLst>
          </p:cNvPr>
          <p:cNvPicPr>
            <a:picLocks noChangeAspect="1"/>
          </p:cNvPicPr>
          <p:nvPr/>
        </p:nvPicPr>
        <p:blipFill>
          <a:blip r:embed="rId6"/>
          <a:stretch>
            <a:fillRect/>
          </a:stretch>
        </p:blipFill>
        <p:spPr>
          <a:xfrm>
            <a:off x="7492660" y="3254851"/>
            <a:ext cx="1966415" cy="3047943"/>
          </a:xfrm>
          <a:prstGeom prst="rect">
            <a:avLst/>
          </a:prstGeom>
        </p:spPr>
      </p:pic>
      <p:sp>
        <p:nvSpPr>
          <p:cNvPr id="174" name="Google Shape;174;p24"/>
          <p:cNvSpPr txBox="1"/>
          <p:nvPr/>
        </p:nvSpPr>
        <p:spPr>
          <a:xfrm>
            <a:off x="8238571" y="1894968"/>
            <a:ext cx="3088407" cy="1058834"/>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40" tIns="91440" rIns="91440" bIns="91440" anchor="ctr" anchorCtr="1">
            <a:noAutofit/>
          </a:bodyPr>
          <a:lstStyle/>
          <a:p>
            <a:pPr marL="0" marR="0" lvl="0" indent="0" algn="ctr" defTabSz="457200" rtl="0" eaLnBrk="1" fontAlgn="auto" latinLnBrk="0" hangingPunct="1">
              <a:spcAft>
                <a:spcPts val="0"/>
              </a:spcAft>
              <a:buClrTx/>
              <a:buSzTx/>
              <a:buFontTx/>
              <a:buNone/>
              <a:tabLst/>
              <a:defRPr/>
            </a:pPr>
            <a:r>
              <a:rPr kumimoji="0" lang="en" sz="1200" b="0" i="0" u="none" strike="noStrike" kern="1200" cap="none" spc="0" normalizeH="0" baseline="0" noProof="0" dirty="0">
                <a:ln>
                  <a:noFill/>
                </a:ln>
                <a:effectLst/>
                <a:uLnTx/>
                <a:uFillTx/>
                <a:latin typeface="Century Gothic" panose="020B0502020202020204"/>
              </a:rPr>
              <a:t>Jennifer Redman (she/her)</a:t>
            </a:r>
            <a:endParaRPr lang="en" sz="1200" dirty="0">
              <a:latin typeface="Century Gothic" panose="020B0502020202020204"/>
            </a:endParaRPr>
          </a:p>
          <a:p>
            <a:pPr marL="0" marR="0" lvl="0" indent="0" algn="ctr" defTabSz="457200" rtl="0" eaLnBrk="1" fontAlgn="auto" latinLnBrk="0" hangingPunct="1">
              <a:spcAft>
                <a:spcPts val="0"/>
              </a:spcAft>
              <a:buClrTx/>
              <a:buSzTx/>
              <a:buFontTx/>
              <a:buNone/>
              <a:tabLst/>
              <a:defRPr/>
            </a:pPr>
            <a:r>
              <a:rPr kumimoji="0" lang="en" sz="1200" b="0" i="0" u="none" strike="noStrike" kern="1200" cap="none" spc="0" normalizeH="0" baseline="0" noProof="0" dirty="0">
                <a:ln>
                  <a:noFill/>
                </a:ln>
                <a:effectLst/>
                <a:uLnTx/>
                <a:uFillTx/>
                <a:latin typeface="Century Gothic" panose="020B0502020202020204"/>
              </a:rPr>
              <a:t>OPP Senior Administrative Coordinator</a:t>
            </a:r>
            <a:endParaRPr kumimoji="0" sz="1200" b="0" i="0" u="none" strike="noStrike" kern="1200" cap="none" spc="0" normalizeH="0" baseline="0" noProof="0" dirty="0">
              <a:ln>
                <a:noFill/>
              </a:ln>
              <a:effectLst/>
              <a:uLnTx/>
              <a:uFillTx/>
              <a:latin typeface="Century Gothic" panose="020B0502020202020204"/>
            </a:endParaRPr>
          </a:p>
          <a:p>
            <a:pPr marL="0" marR="0" lvl="0" indent="0" algn="ctr" defTabSz="457200" rtl="0" eaLnBrk="1" fontAlgn="auto" latinLnBrk="0" hangingPunct="1">
              <a:spcAft>
                <a:spcPts val="0"/>
              </a:spcAft>
              <a:buClrTx/>
              <a:buSzTx/>
              <a:buFontTx/>
              <a:buNone/>
              <a:tabLst/>
              <a:defRPr/>
            </a:pPr>
            <a:r>
              <a:rPr kumimoji="0" lang="en" sz="1200" b="0" i="0" u="none" strike="noStrike" kern="1200" cap="none" spc="0" normalizeH="0" baseline="0" noProof="0" dirty="0" err="1">
                <a:ln>
                  <a:noFill/>
                </a:ln>
                <a:effectLst/>
                <a:uLnTx/>
                <a:uFillTx/>
                <a:latin typeface="Century Gothic" panose="020B0502020202020204"/>
              </a:rPr>
              <a:t>jredman@touro.edu</a:t>
            </a:r>
            <a:r>
              <a:rPr kumimoji="0" lang="en" sz="1200" b="0" i="0" u="none" strike="noStrike" kern="1200" cap="none" spc="0" normalizeH="0" baseline="0" noProof="0" dirty="0">
                <a:ln>
                  <a:noFill/>
                </a:ln>
                <a:effectLst/>
                <a:uLnTx/>
                <a:uFillTx/>
                <a:latin typeface="Century Gothic" panose="020B0502020202020204"/>
              </a:rPr>
              <a:t>  </a:t>
            </a:r>
            <a:endParaRPr kumimoji="0" sz="1200" b="0" i="0" u="none" strike="noStrike" kern="1200" cap="none" spc="0" normalizeH="0" baseline="0" noProof="0" dirty="0">
              <a:ln>
                <a:noFill/>
              </a:ln>
              <a:effectLst/>
              <a:uLnTx/>
              <a:uFillTx/>
              <a:latin typeface="Century Gothic" panose="020B0502020202020204"/>
            </a:endParaRPr>
          </a:p>
          <a:p>
            <a:pPr marL="0" marR="0" lvl="0" indent="0" algn="ctr" defTabSz="457200" rtl="0" eaLnBrk="1" fontAlgn="auto" latinLnBrk="0" hangingPunct="1">
              <a:spcAft>
                <a:spcPts val="0"/>
              </a:spcAft>
              <a:buClrTx/>
              <a:buSzTx/>
              <a:buFontTx/>
              <a:buNone/>
              <a:tabLst/>
              <a:defRPr/>
            </a:pPr>
            <a:r>
              <a:rPr kumimoji="0" lang="en" sz="1200" b="0" i="0" u="none" strike="noStrike" kern="1200" cap="none" spc="0" normalizeH="0" baseline="0" noProof="0" dirty="0">
                <a:ln>
                  <a:noFill/>
                </a:ln>
                <a:effectLst/>
                <a:uLnTx/>
                <a:uFillTx/>
                <a:latin typeface="Century Gothic" panose="020B0502020202020204"/>
              </a:rPr>
              <a:t>Office hours by appointment</a:t>
            </a:r>
            <a:endParaRPr kumimoji="0" sz="1400" b="0" i="0" u="none" strike="noStrike" kern="1200" cap="none" spc="0" normalizeH="0" baseline="0" noProof="0" dirty="0">
              <a:ln>
                <a:noFill/>
              </a:ln>
              <a:effectLst/>
              <a:uLnTx/>
              <a:uFillTx/>
              <a:latin typeface="Century Gothic" panose="020B0502020202020204"/>
              <a:ea typeface="+mn-ea"/>
              <a:cs typeface="+mn-cs"/>
            </a:endParaRPr>
          </a:p>
        </p:txBody>
      </p:sp>
      <p:sp>
        <p:nvSpPr>
          <p:cNvPr id="7" name="TextBox 6">
            <a:extLst>
              <a:ext uri="{FF2B5EF4-FFF2-40B4-BE49-F238E27FC236}">
                <a16:creationId xmlns:a16="http://schemas.microsoft.com/office/drawing/2014/main" id="{BBF4F48D-4EE8-F3EF-D414-F08F218EF9AD}"/>
              </a:ext>
            </a:extLst>
          </p:cNvPr>
          <p:cNvSpPr txBox="1"/>
          <p:nvPr/>
        </p:nvSpPr>
        <p:spPr>
          <a:xfrm>
            <a:off x="8954081" y="5772847"/>
            <a:ext cx="3088407" cy="923330"/>
          </a:xfrm>
          <a:prstGeom prst="rect">
            <a:avLst/>
          </a:prstGeom>
          <a:solidFill>
            <a:schemeClr val="bg1"/>
          </a:solidFill>
          <a:ln>
            <a:solidFill>
              <a:srgbClr val="000000"/>
            </a:solidFill>
          </a:ln>
        </p:spPr>
        <p:txBody>
          <a:bodyPr wrap="square" tIns="91440" bIns="91440" rtlCol="0">
            <a:spAutoFit/>
          </a:bodyPr>
          <a:lstStyle/>
          <a:p>
            <a:r>
              <a:rPr lang="en-US" sz="1200" dirty="0">
                <a:latin typeface="Century Gothic" panose="020B0502020202020204" pitchFamily="34" charset="0"/>
              </a:rPr>
              <a:t>Angela Abuda (she/her)</a:t>
            </a:r>
          </a:p>
          <a:p>
            <a:r>
              <a:rPr lang="en-US" sz="1200" dirty="0">
                <a:latin typeface="Century Gothic" panose="020B0502020202020204" pitchFamily="34" charset="0"/>
              </a:rPr>
              <a:t>OPP Administrative Coordinator</a:t>
            </a:r>
          </a:p>
          <a:p>
            <a:r>
              <a:rPr lang="en-US" sz="1200" dirty="0">
                <a:latin typeface="Century Gothic" panose="020B0502020202020204" pitchFamily="34" charset="0"/>
                <a:hlinkClick r:id="rId7"/>
              </a:rPr>
              <a:t>aabuda@touro.edu</a:t>
            </a:r>
            <a:endParaRPr lang="en-US" sz="1200" dirty="0">
              <a:latin typeface="Century Gothic" panose="020B0502020202020204" pitchFamily="34" charset="0"/>
            </a:endParaRPr>
          </a:p>
          <a:p>
            <a:r>
              <a:rPr lang="en-US" sz="1200" dirty="0">
                <a:latin typeface="Century Gothic" panose="020B0502020202020204" pitchFamily="34" charset="0"/>
              </a:rPr>
              <a:t>Office hours by appointment</a:t>
            </a:r>
          </a:p>
        </p:txBody>
      </p:sp>
      <p:sp>
        <p:nvSpPr>
          <p:cNvPr id="6" name="Google Shape;174;p24">
            <a:extLst>
              <a:ext uri="{FF2B5EF4-FFF2-40B4-BE49-F238E27FC236}">
                <a16:creationId xmlns:a16="http://schemas.microsoft.com/office/drawing/2014/main" id="{97D22138-F5A0-F911-1969-796D6071F493}"/>
              </a:ext>
            </a:extLst>
          </p:cNvPr>
          <p:cNvSpPr txBox="1"/>
          <p:nvPr/>
        </p:nvSpPr>
        <p:spPr>
          <a:xfrm>
            <a:off x="316301" y="5084329"/>
            <a:ext cx="2732925" cy="1384281"/>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500"/>
              </a:spcBef>
              <a:spcAft>
                <a:spcPts val="0"/>
              </a:spcAft>
              <a:buNone/>
            </a:pPr>
            <a:r>
              <a:rPr lang="en" sz="1200" dirty="0">
                <a:latin typeface="Century Gothic" panose="020B0502020202020204" pitchFamily="34" charset="0"/>
              </a:rPr>
              <a:t>Kristina Gutierrez (she/her)</a:t>
            </a:r>
          </a:p>
          <a:p>
            <a:pPr marL="0" lvl="0" indent="0" algn="l" rtl="0">
              <a:spcBef>
                <a:spcPts val="500"/>
              </a:spcBef>
              <a:spcAft>
                <a:spcPts val="0"/>
              </a:spcAft>
              <a:buNone/>
            </a:pPr>
            <a:r>
              <a:rPr lang="en" sz="1200" dirty="0">
                <a:latin typeface="Century Gothic" panose="020B0502020202020204" pitchFamily="34" charset="0"/>
              </a:rPr>
              <a:t>OPP Administrative Coordinator</a:t>
            </a:r>
            <a:endParaRPr sz="1200" dirty="0">
              <a:latin typeface="Century Gothic" panose="020B0502020202020204" pitchFamily="34" charset="0"/>
            </a:endParaRPr>
          </a:p>
          <a:p>
            <a:pPr marL="0" lvl="0" indent="0" algn="l" rtl="0">
              <a:spcBef>
                <a:spcPts val="500"/>
              </a:spcBef>
              <a:spcAft>
                <a:spcPts val="0"/>
              </a:spcAft>
              <a:buNone/>
            </a:pPr>
            <a:r>
              <a:rPr lang="en" sz="1200" dirty="0" err="1">
                <a:latin typeface="Century Gothic" panose="020B0502020202020204" pitchFamily="34" charset="0"/>
              </a:rPr>
              <a:t>kgutierrez@touro.edu</a:t>
            </a:r>
            <a:r>
              <a:rPr lang="en" sz="1200" dirty="0">
                <a:latin typeface="Century Gothic" panose="020B0502020202020204" pitchFamily="34" charset="0"/>
              </a:rPr>
              <a:t>  </a:t>
            </a:r>
            <a:endParaRPr sz="1200" dirty="0">
              <a:latin typeface="Century Gothic" panose="020B0502020202020204" pitchFamily="34" charset="0"/>
            </a:endParaRPr>
          </a:p>
          <a:p>
            <a:pPr marL="0" lvl="0" indent="0" algn="l" rtl="0">
              <a:spcBef>
                <a:spcPts val="500"/>
              </a:spcBef>
              <a:spcAft>
                <a:spcPts val="0"/>
              </a:spcAft>
              <a:buNone/>
            </a:pPr>
            <a:r>
              <a:rPr lang="en" sz="1200" dirty="0">
                <a:latin typeface="Century Gothic" panose="020B0502020202020204" pitchFamily="34" charset="0"/>
              </a:rPr>
              <a:t>Office hours by appointment</a:t>
            </a:r>
            <a:endParaRPr sz="1200" dirty="0">
              <a:latin typeface="Century Gothic" panose="020B0502020202020204" pitchFamily="34" charset="0"/>
            </a:endParaRPr>
          </a:p>
        </p:txBody>
      </p:sp>
      <p:sp>
        <p:nvSpPr>
          <p:cNvPr id="172" name="Google Shape;172;p24"/>
          <p:cNvSpPr txBox="1">
            <a:spLocks noGrp="1"/>
          </p:cNvSpPr>
          <p:nvPr>
            <p:ph type="body" idx="1"/>
          </p:nvPr>
        </p:nvSpPr>
        <p:spPr>
          <a:xfrm>
            <a:off x="1250682" y="1485165"/>
            <a:ext cx="3077981" cy="1458701"/>
          </a:xfrm>
          <a:prstGeom prst="rect">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spcFirstLastPara="1" vert="horz" wrap="square" lIns="91440" tIns="91440" rIns="91440" bIns="91440" rtlCol="0" anchor="t" anchorCtr="0">
            <a:normAutofit fontScale="32500" lnSpcReduction="20000"/>
          </a:bodyPr>
          <a:lstStyle/>
          <a:p>
            <a:pPr marL="304165" indent="0">
              <a:lnSpc>
                <a:spcPct val="120000"/>
              </a:lnSpc>
              <a:buNone/>
            </a:pPr>
            <a:endParaRPr lang="en-US" sz="2300" dirty="0">
              <a:solidFill>
                <a:schemeClr val="tx1"/>
              </a:solidFill>
              <a:latin typeface="Century Gothic" panose="020B0502020202020204" pitchFamily="34" charset="0"/>
              <a:ea typeface="Arial"/>
              <a:cs typeface="Arial"/>
            </a:endParaRPr>
          </a:p>
          <a:p>
            <a:pPr marL="304165" indent="0">
              <a:buNone/>
            </a:pPr>
            <a:r>
              <a:rPr lang="en-US" sz="4200" b="1" dirty="0">
                <a:solidFill>
                  <a:schemeClr val="tx1"/>
                </a:solidFill>
                <a:latin typeface="Arial"/>
                <a:ea typeface="Arial"/>
                <a:cs typeface="Arial"/>
              </a:rPr>
              <a:t>Course Coordinator</a:t>
            </a:r>
            <a:endParaRPr lang="en-US" sz="4200" b="1" dirty="0">
              <a:solidFill>
                <a:schemeClr val="tx1"/>
              </a:solidFill>
              <a:latin typeface="Arial"/>
              <a:ea typeface="Arial"/>
              <a:cs typeface="Arial"/>
              <a:sym typeface="Arial"/>
            </a:endParaRPr>
          </a:p>
          <a:p>
            <a:pPr marL="304165" indent="0">
              <a:buNone/>
            </a:pPr>
            <a:endParaRPr lang="en-US" sz="4200" dirty="0">
              <a:solidFill>
                <a:schemeClr val="tx1"/>
              </a:solidFill>
              <a:latin typeface="Arial"/>
              <a:ea typeface="Arial"/>
              <a:cs typeface="Arial"/>
              <a:sym typeface="Arial"/>
            </a:endParaRPr>
          </a:p>
          <a:p>
            <a:pPr marL="304165" indent="0">
              <a:buNone/>
            </a:pPr>
            <a:r>
              <a:rPr lang="en-US" sz="4200" dirty="0">
                <a:solidFill>
                  <a:schemeClr val="tx1"/>
                </a:solidFill>
                <a:latin typeface="Arial"/>
                <a:ea typeface="Arial"/>
                <a:cs typeface="Arial"/>
                <a:sym typeface="Arial"/>
              </a:rPr>
              <a:t>Stacia Sloane, DO </a:t>
            </a:r>
            <a:endParaRPr lang="en-US" sz="4200" dirty="0">
              <a:solidFill>
                <a:schemeClr val="tx1"/>
              </a:solidFill>
              <a:latin typeface="Arial"/>
              <a:ea typeface="Arial"/>
              <a:cs typeface="Arial"/>
            </a:endParaRPr>
          </a:p>
          <a:p>
            <a:pPr marL="304165" indent="0">
              <a:buNone/>
            </a:pPr>
            <a:r>
              <a:rPr lang="en" sz="4200" dirty="0">
                <a:solidFill>
                  <a:schemeClr val="tx1"/>
                </a:solidFill>
                <a:latin typeface="Arial"/>
                <a:ea typeface="Arial"/>
                <a:cs typeface="Arial"/>
                <a:sym typeface="Arial"/>
              </a:rPr>
              <a:t>Pronouns: She/Her/Hers</a:t>
            </a:r>
            <a:endParaRPr lang="en-US" sz="4200" dirty="0">
              <a:solidFill>
                <a:schemeClr val="tx1"/>
              </a:solidFill>
              <a:latin typeface="Arial"/>
              <a:ea typeface="Arial"/>
              <a:cs typeface="Arial"/>
            </a:endParaRPr>
          </a:p>
          <a:p>
            <a:pPr marL="304165" indent="0">
              <a:buNone/>
            </a:pPr>
            <a:r>
              <a:rPr lang="en-US" sz="4200" dirty="0">
                <a:solidFill>
                  <a:schemeClr val="tx1"/>
                </a:solidFill>
                <a:latin typeface="Arial"/>
                <a:ea typeface="Arial"/>
                <a:cs typeface="Arial"/>
                <a:sym typeface="Arial"/>
                <a:hlinkClick r:id="rId8"/>
              </a:rPr>
              <a:t>ssloane@touro.edu</a:t>
            </a:r>
            <a:endParaRPr lang="en-US" sz="4200">
              <a:solidFill>
                <a:schemeClr val="tx1"/>
              </a:solidFill>
              <a:latin typeface="Arial"/>
              <a:ea typeface="Arial"/>
              <a:cs typeface="Arial"/>
              <a:hlinkClick r:id="rId8"/>
            </a:endParaRPr>
          </a:p>
          <a:p>
            <a:pPr marL="304165" indent="0">
              <a:buNone/>
            </a:pPr>
            <a:r>
              <a:rPr lang="en" sz="4200" dirty="0">
                <a:solidFill>
                  <a:schemeClr val="tx1"/>
                </a:solidFill>
                <a:latin typeface="Arial"/>
                <a:ea typeface="Arial"/>
                <a:cs typeface="Arial"/>
                <a:sym typeface="Arial"/>
              </a:rPr>
              <a:t>Office hours: </a:t>
            </a:r>
            <a:r>
              <a:rPr lang="en-US" sz="4200" dirty="0">
                <a:solidFill>
                  <a:schemeClr val="tx1"/>
                </a:solidFill>
                <a:latin typeface="Arial"/>
                <a:ea typeface="Arial"/>
                <a:cs typeface="Arial"/>
                <a:sym typeface="Arial"/>
              </a:rPr>
              <a:t>By appointment</a:t>
            </a:r>
            <a:endParaRPr lang="en-US" sz="4200" dirty="0">
              <a:solidFill>
                <a:schemeClr val="tx1"/>
              </a:solidFill>
              <a:latin typeface="Arial"/>
              <a:ea typeface="Arial"/>
              <a:cs typeface="Arial"/>
            </a:endParaRPr>
          </a:p>
          <a:p>
            <a:pPr marL="304165" indent="0">
              <a:lnSpc>
                <a:spcPct val="120000"/>
              </a:lnSpc>
              <a:buNone/>
            </a:pPr>
            <a:endParaRPr lang="en-US" sz="2300" dirty="0">
              <a:solidFill>
                <a:schemeClr val="tx1"/>
              </a:solidFill>
              <a:cs typeface="Arial"/>
            </a:endParaRPr>
          </a:p>
          <a:p>
            <a:pPr marL="0" indent="0">
              <a:spcBef>
                <a:spcPts val="1600"/>
              </a:spcBef>
              <a:spcAft>
                <a:spcPts val="1600"/>
              </a:spcAft>
              <a:buNone/>
            </a:pPr>
            <a:endParaRPr dirty="0"/>
          </a:p>
        </p:txBody>
      </p:sp>
    </p:spTree>
    <p:extLst>
      <p:ext uri="{BB962C8B-B14F-4D97-AF65-F5344CB8AC3E}">
        <p14:creationId xmlns:p14="http://schemas.microsoft.com/office/powerpoint/2010/main" val="1730773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84961BEF-9115-4BC3-BD71-948E73ECA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3">
            <a:extLst>
              <a:ext uri="{FF2B5EF4-FFF2-40B4-BE49-F238E27FC236}">
                <a16:creationId xmlns:a16="http://schemas.microsoft.com/office/drawing/2014/main" id="{5F176EFE-6AAE-4400-9A04-46B3C450CC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86568B0-4097-5448-A1E2-E09EE1CE40DD}"/>
              </a:ext>
            </a:extLst>
          </p:cNvPr>
          <p:cNvSpPr>
            <a:spLocks noGrp="1"/>
          </p:cNvSpPr>
          <p:nvPr>
            <p:ph type="title"/>
          </p:nvPr>
        </p:nvSpPr>
        <p:spPr>
          <a:xfrm>
            <a:off x="685800" y="1066164"/>
            <a:ext cx="4753466" cy="1293028"/>
          </a:xfrm>
        </p:spPr>
        <p:txBody>
          <a:bodyPr>
            <a:normAutofit/>
          </a:bodyPr>
          <a:lstStyle/>
          <a:p>
            <a:r>
              <a:rPr lang="en-US"/>
              <a:t>As Always…</a:t>
            </a:r>
            <a:endParaRPr lang="en-US" dirty="0"/>
          </a:p>
        </p:txBody>
      </p:sp>
      <p:sp>
        <p:nvSpPr>
          <p:cNvPr id="20" name="Rounded Rectangle 14">
            <a:extLst>
              <a:ext uri="{FF2B5EF4-FFF2-40B4-BE49-F238E27FC236}">
                <a16:creationId xmlns:a16="http://schemas.microsoft.com/office/drawing/2014/main" id="{EE713A7D-B6F7-4EB6-BFD9-3CF384E58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C3D5755-E380-99E1-EA6E-BDBE6398A9F6}"/>
              </a:ext>
            </a:extLst>
          </p:cNvPr>
          <p:cNvPicPr>
            <a:picLocks noChangeAspect="1"/>
          </p:cNvPicPr>
          <p:nvPr/>
        </p:nvPicPr>
        <p:blipFill rotWithShape="1">
          <a:blip r:embed="rId4"/>
          <a:srcRect t="9382" b="11667"/>
          <a:stretch/>
        </p:blipFill>
        <p:spPr>
          <a:xfrm>
            <a:off x="6095998" y="-9644"/>
            <a:ext cx="5305957" cy="6877287"/>
          </a:xfrm>
          <a:prstGeom prst="rect">
            <a:avLst/>
          </a:prstGeom>
        </p:spPr>
      </p:pic>
      <p:sp>
        <p:nvSpPr>
          <p:cNvPr id="6" name="Content Placeholder 5">
            <a:extLst>
              <a:ext uri="{FF2B5EF4-FFF2-40B4-BE49-F238E27FC236}">
                <a16:creationId xmlns:a16="http://schemas.microsoft.com/office/drawing/2014/main" id="{55ABBF62-1BF8-178C-C68A-2CB84ACDE9B1}"/>
              </a:ext>
            </a:extLst>
          </p:cNvPr>
          <p:cNvSpPr>
            <a:spLocks noGrp="1"/>
          </p:cNvSpPr>
          <p:nvPr>
            <p:ph idx="1"/>
          </p:nvPr>
        </p:nvSpPr>
        <p:spPr>
          <a:xfrm>
            <a:off x="502920" y="2507614"/>
            <a:ext cx="5410196" cy="3711071"/>
          </a:xfrm>
        </p:spPr>
        <p:txBody>
          <a:bodyPr/>
          <a:lstStyle/>
          <a:p>
            <a:r>
              <a:rPr lang="en-US" dirty="0"/>
              <a:t>Office Hours by appointment but encouraged with all faculty members</a:t>
            </a:r>
          </a:p>
          <a:p>
            <a:r>
              <a:rPr lang="en-US" dirty="0"/>
              <a:t>Keep on top of your grades and ask our administrative assistants if you have any questions about what you see</a:t>
            </a:r>
          </a:p>
          <a:p>
            <a:r>
              <a:rPr lang="en-US" dirty="0"/>
              <a:t>Try to keep up with the course so you don’t get stuck cramming</a:t>
            </a:r>
          </a:p>
        </p:txBody>
      </p:sp>
    </p:spTree>
    <p:extLst>
      <p:ext uri="{BB962C8B-B14F-4D97-AF65-F5344CB8AC3E}">
        <p14:creationId xmlns:p14="http://schemas.microsoft.com/office/powerpoint/2010/main" val="295082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ounded Rectangle 14">
            <a:extLst>
              <a:ext uri="{FF2B5EF4-FFF2-40B4-BE49-F238E27FC236}">
                <a16:creationId xmlns:a16="http://schemas.microsoft.com/office/drawing/2014/main" id="{12CC1C37-8BC7-4374-8300-E73C36915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8CC82757-F96F-41CB-B2B8-49689F436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2">
            <a:extLst>
              <a:ext uri="{FF2B5EF4-FFF2-40B4-BE49-F238E27FC236}">
                <a16:creationId xmlns:a16="http://schemas.microsoft.com/office/drawing/2014/main" id="{FA37F53D-999D-4551-B3F8-064DBF3155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20" name="Picture 14">
            <a:extLst>
              <a:ext uri="{FF2B5EF4-FFF2-40B4-BE49-F238E27FC236}">
                <a16:creationId xmlns:a16="http://schemas.microsoft.com/office/drawing/2014/main" id="{A9C99389-A1E4-4A6F-BF8E-9013FF049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D42243A6-594E-3142-A460-33BD6D616F2C}"/>
              </a:ext>
            </a:extLst>
          </p:cNvPr>
          <p:cNvSpPr>
            <a:spLocks noGrp="1"/>
          </p:cNvSpPr>
          <p:nvPr>
            <p:ph type="title"/>
          </p:nvPr>
        </p:nvSpPr>
        <p:spPr>
          <a:xfrm>
            <a:off x="685800" y="1066163"/>
            <a:ext cx="3306744" cy="5148371"/>
          </a:xfrm>
        </p:spPr>
        <p:txBody>
          <a:bodyPr>
            <a:normAutofit/>
          </a:bodyPr>
          <a:lstStyle/>
          <a:p>
            <a:r>
              <a:rPr lang="en-US">
                <a:solidFill>
                  <a:schemeClr val="bg1"/>
                </a:solidFill>
              </a:rPr>
              <a:t>Highlights</a:t>
            </a:r>
          </a:p>
        </p:txBody>
      </p:sp>
      <p:sp>
        <p:nvSpPr>
          <p:cNvPr id="3" name="TextBox 2">
            <a:extLst>
              <a:ext uri="{FF2B5EF4-FFF2-40B4-BE49-F238E27FC236}">
                <a16:creationId xmlns:a16="http://schemas.microsoft.com/office/drawing/2014/main" id="{F48EEA71-37EF-4564-5C33-BE195D8D981B}"/>
              </a:ext>
            </a:extLst>
          </p:cNvPr>
          <p:cNvSpPr txBox="1"/>
          <p:nvPr/>
        </p:nvSpPr>
        <p:spPr>
          <a:xfrm>
            <a:off x="5198196" y="589872"/>
            <a:ext cx="6558557" cy="304698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dirty="0"/>
              <a:t>Labs in the new space can now be recorded</a:t>
            </a:r>
          </a:p>
          <a:p>
            <a:pPr marL="285750" indent="-285750">
              <a:buFont typeface="Arial" panose="020B0604020202020204" pitchFamily="34" charset="0"/>
              <a:buChar char="•"/>
            </a:pPr>
            <a:r>
              <a:rPr lang="en-US" sz="2400" dirty="0"/>
              <a:t>Change in competencies</a:t>
            </a:r>
          </a:p>
          <a:p>
            <a:pPr marL="285750" indent="-285750">
              <a:buFont typeface="Arial" panose="020B0604020202020204" pitchFamily="34" charset="0"/>
              <a:buChar char="•"/>
            </a:pPr>
            <a:r>
              <a:rPr lang="en-US" sz="2400" dirty="0"/>
              <a:t>Theory exams now with two grades</a:t>
            </a:r>
          </a:p>
          <a:p>
            <a:pPr marL="285750" indent="-285750">
              <a:buFont typeface="Arial" panose="020B0604020202020204" pitchFamily="34" charset="0"/>
              <a:buChar char="•"/>
            </a:pPr>
            <a:r>
              <a:rPr lang="en-US" sz="2400" dirty="0"/>
              <a:t>No change in attendance policy for this semester but some clarification</a:t>
            </a:r>
          </a:p>
          <a:p>
            <a:pPr marL="285750" indent="-285750">
              <a:buFont typeface="Arial" panose="020B0604020202020204" pitchFamily="34" charset="0"/>
              <a:buChar char="•"/>
            </a:pPr>
            <a:r>
              <a:rPr lang="en-US" sz="2400" dirty="0"/>
              <a:t>More can be remediated</a:t>
            </a:r>
          </a:p>
          <a:p>
            <a:pPr marL="285750" indent="-285750">
              <a:buFont typeface="Arial" panose="020B0604020202020204" pitchFamily="34" charset="0"/>
              <a:buChar char="•"/>
            </a:pPr>
            <a:r>
              <a:rPr lang="en-US" sz="2400" dirty="0"/>
              <a:t>Syllabus has all the changes, use it…</a:t>
            </a:r>
          </a:p>
        </p:txBody>
      </p:sp>
      <p:sp>
        <p:nvSpPr>
          <p:cNvPr id="5" name="Content Placeholder 4">
            <a:extLst>
              <a:ext uri="{FF2B5EF4-FFF2-40B4-BE49-F238E27FC236}">
                <a16:creationId xmlns:a16="http://schemas.microsoft.com/office/drawing/2014/main" id="{371D20DA-3156-CDE8-9544-B6947F7933EB}"/>
              </a:ext>
            </a:extLst>
          </p:cNvPr>
          <p:cNvSpPr>
            <a:spLocks noGrp="1"/>
          </p:cNvSpPr>
          <p:nvPr>
            <p:ph idx="1"/>
          </p:nvPr>
        </p:nvSpPr>
        <p:spPr/>
        <p:txBody>
          <a:bodyPr/>
          <a:lstStyle/>
          <a:p>
            <a:endParaRPr lang="en-US" dirty="0"/>
          </a:p>
          <a:p>
            <a:endParaRPr lang="en-US" dirty="0"/>
          </a:p>
        </p:txBody>
      </p:sp>
      <p:pic>
        <p:nvPicPr>
          <p:cNvPr id="7" name="Picture 6" descr="A person lying on a table with a doctor and a person in the background&#10;&#10;Description automatically generated">
            <a:extLst>
              <a:ext uri="{FF2B5EF4-FFF2-40B4-BE49-F238E27FC236}">
                <a16:creationId xmlns:a16="http://schemas.microsoft.com/office/drawing/2014/main" id="{29056E2A-2D9A-94CC-B5A7-5658092104AE}"/>
              </a:ext>
            </a:extLst>
          </p:cNvPr>
          <p:cNvPicPr>
            <a:picLocks noChangeAspect="1"/>
          </p:cNvPicPr>
          <p:nvPr/>
        </p:nvPicPr>
        <p:blipFill>
          <a:blip r:embed="rId4"/>
          <a:stretch>
            <a:fillRect/>
          </a:stretch>
        </p:blipFill>
        <p:spPr>
          <a:xfrm>
            <a:off x="5448300" y="4399196"/>
            <a:ext cx="6057900" cy="2222500"/>
          </a:xfrm>
          <a:prstGeom prst="rect">
            <a:avLst/>
          </a:prstGeom>
        </p:spPr>
      </p:pic>
    </p:spTree>
    <p:extLst>
      <p:ext uri="{BB962C8B-B14F-4D97-AF65-F5344CB8AC3E}">
        <p14:creationId xmlns:p14="http://schemas.microsoft.com/office/powerpoint/2010/main" val="1914691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CABDD070-1412-490C-9218-37051EE803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3640"/>
          <a:stretch/>
        </p:blipFill>
        <p:spPr>
          <a:xfrm>
            <a:off x="0" y="4038601"/>
            <a:ext cx="4636008" cy="2819400"/>
          </a:xfrm>
          <a:prstGeom prst="rect">
            <a:avLst/>
          </a:prstGeom>
        </p:spPr>
      </p:pic>
      <p:sp>
        <p:nvSpPr>
          <p:cNvPr id="2" name="Title 1">
            <a:extLst>
              <a:ext uri="{FF2B5EF4-FFF2-40B4-BE49-F238E27FC236}">
                <a16:creationId xmlns:a16="http://schemas.microsoft.com/office/drawing/2014/main" id="{891725DE-B4B2-304A-8392-D4854684A796}"/>
              </a:ext>
            </a:extLst>
          </p:cNvPr>
          <p:cNvSpPr>
            <a:spLocks noGrp="1"/>
          </p:cNvSpPr>
          <p:nvPr>
            <p:ph type="title"/>
          </p:nvPr>
        </p:nvSpPr>
        <p:spPr>
          <a:xfrm>
            <a:off x="643466" y="804334"/>
            <a:ext cx="3471333" cy="5249333"/>
          </a:xfrm>
        </p:spPr>
        <p:txBody>
          <a:bodyPr>
            <a:normAutofit/>
          </a:bodyPr>
          <a:lstStyle/>
          <a:p>
            <a:r>
              <a:rPr lang="en-US" dirty="0">
                <a:solidFill>
                  <a:srgbClr val="FFFFFF"/>
                </a:solidFill>
              </a:rPr>
              <a:t>We strive to make this a Safe Space</a:t>
            </a:r>
          </a:p>
        </p:txBody>
      </p:sp>
      <p:sp>
        <p:nvSpPr>
          <p:cNvPr id="3" name="Content Placeholder 2">
            <a:extLst>
              <a:ext uri="{FF2B5EF4-FFF2-40B4-BE49-F238E27FC236}">
                <a16:creationId xmlns:a16="http://schemas.microsoft.com/office/drawing/2014/main" id="{27FE5905-9F83-8247-BE46-52E2E1110569}"/>
              </a:ext>
            </a:extLst>
          </p:cNvPr>
          <p:cNvSpPr>
            <a:spLocks noGrp="1"/>
          </p:cNvSpPr>
          <p:nvPr>
            <p:ph idx="1"/>
          </p:nvPr>
        </p:nvSpPr>
        <p:spPr>
          <a:xfrm>
            <a:off x="5278265" y="789094"/>
            <a:ext cx="6271477" cy="5249333"/>
          </a:xfrm>
        </p:spPr>
        <p:txBody>
          <a:bodyPr anchor="ctr">
            <a:normAutofit/>
          </a:bodyPr>
          <a:lstStyle/>
          <a:p>
            <a:pPr marL="0" indent="0">
              <a:buNone/>
            </a:pPr>
            <a:r>
              <a:rPr lang="en-US" dirty="0">
                <a:solidFill>
                  <a:schemeClr val="tx2"/>
                </a:solidFill>
              </a:rPr>
              <a:t>We value perspectives of individuals all backgrounds of our students including race, gender expression, gender identity, sexual orientation, country of origin, physical and learning abilities, and religious affiliations.  We strive to make the OPP curriculum and the OPP Lab an inclusive safe space for all students. We reject bigotry, racism, violence, discrimination, or intimidation of any kind. If you see ways in which we can improve, please let us know.</a:t>
            </a:r>
          </a:p>
          <a:p>
            <a:pPr marL="0" indent="0">
              <a:buNone/>
            </a:pPr>
            <a:endParaRPr lang="en-US" dirty="0">
              <a:solidFill>
                <a:schemeClr val="tx2"/>
              </a:solidFill>
            </a:endParaRPr>
          </a:p>
        </p:txBody>
      </p:sp>
    </p:spTree>
    <p:extLst>
      <p:ext uri="{BB962C8B-B14F-4D97-AF65-F5344CB8AC3E}">
        <p14:creationId xmlns:p14="http://schemas.microsoft.com/office/powerpoint/2010/main" val="348826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{CE224199-A4AB-394C-8617-D66BFD42DC95}tf10001079</Template>
  <TotalTime>58954</TotalTime>
  <Words>2122</Words>
  <Application>Microsoft Office PowerPoint</Application>
  <PresentationFormat>Widescreen</PresentationFormat>
  <Paragraphs>355</Paragraphs>
  <Slides>42</Slides>
  <Notes>7</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Vapor Trail</vt:lpstr>
      <vt:lpstr>Introduction to Osteopathic Principles and Practices III</vt:lpstr>
      <vt:lpstr>I hope you took it easy over the summer…</vt:lpstr>
      <vt:lpstr>We are excited To welcome you back to School! </vt:lpstr>
      <vt:lpstr>It wasn't too long ago...</vt:lpstr>
      <vt:lpstr>PowerPoint Presentation</vt:lpstr>
      <vt:lpstr>How to contact us?</vt:lpstr>
      <vt:lpstr>As Always…</vt:lpstr>
      <vt:lpstr>Highlights</vt:lpstr>
      <vt:lpstr>We strive to make this a Safe Space</vt:lpstr>
      <vt:lpstr>The Building Blocks</vt:lpstr>
      <vt:lpstr>Some reminders</vt:lpstr>
      <vt:lpstr>Groups of three</vt:lpstr>
      <vt:lpstr>Use your resources</vt:lpstr>
      <vt:lpstr>The Syllabus</vt:lpstr>
      <vt:lpstr>FIVE Competencies in OPP:</vt:lpstr>
      <vt:lpstr>Grading Grid</vt:lpstr>
      <vt:lpstr>To Pass the Course</vt:lpstr>
      <vt:lpstr>What can be remediated?</vt:lpstr>
      <vt:lpstr>Medical Knowledge Skills</vt:lpstr>
      <vt:lpstr>Patient Care</vt:lpstr>
      <vt:lpstr>Bonus Points </vt:lpstr>
      <vt:lpstr>Patient Care vs. Medical Knowledge Stems</vt:lpstr>
      <vt:lpstr>Osteopathic Principles and Practices</vt:lpstr>
      <vt:lpstr>Professionalism</vt:lpstr>
      <vt:lpstr>Tardies and attendance</vt:lpstr>
      <vt:lpstr>Exam Attendance Policy</vt:lpstr>
      <vt:lpstr>Sessions With Associated Points </vt:lpstr>
      <vt:lpstr>Interpersonal Communication Skills</vt:lpstr>
      <vt:lpstr>OPP3 Content</vt:lpstr>
      <vt:lpstr>Block 1</vt:lpstr>
      <vt:lpstr>Block 2 </vt:lpstr>
      <vt:lpstr>Block 3 </vt:lpstr>
      <vt:lpstr>Feedback</vt:lpstr>
      <vt:lpstr>PowerPoint Presentation</vt:lpstr>
      <vt:lpstr>Ways to get more OMM in your life</vt:lpstr>
      <vt:lpstr>Berkeley Suitcase Clinic</vt:lpstr>
      <vt:lpstr>Teaching and learning center</vt:lpstr>
      <vt:lpstr>FeLLOWS!!!!</vt:lpstr>
      <vt:lpstr>OMM Fellows</vt:lpstr>
      <vt:lpstr>Perks of the OMM Fellowship</vt:lpstr>
      <vt:lpstr>Application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Osteopathic Principles and Practices III</dc:title>
  <dc:creator>Kimberly  Wolf</dc:creator>
  <cp:lastModifiedBy>Stacia M Sloane</cp:lastModifiedBy>
  <cp:revision>415</cp:revision>
  <dcterms:created xsi:type="dcterms:W3CDTF">2020-08-04T14:34:37Z</dcterms:created>
  <dcterms:modified xsi:type="dcterms:W3CDTF">2025-07-25T15:08:44Z</dcterms:modified>
</cp:coreProperties>
</file>